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autoCompressPictures="0">
  <p:sldMasterIdLst>
    <p:sldMasterId id="2147483956" r:id="rId1"/>
  </p:sldMasterIdLst>
  <p:notesMasterIdLst>
    <p:notesMasterId r:id="rId20"/>
  </p:notesMasterIdLst>
  <p:sldIdLst>
    <p:sldId id="260" r:id="rId2"/>
    <p:sldId id="258" r:id="rId3"/>
    <p:sldId id="275" r:id="rId4"/>
    <p:sldId id="268" r:id="rId5"/>
    <p:sldId id="269" r:id="rId6"/>
    <p:sldId id="256" r:id="rId7"/>
    <p:sldId id="263" r:id="rId8"/>
    <p:sldId id="261" r:id="rId9"/>
    <p:sldId id="276" r:id="rId10"/>
    <p:sldId id="274" r:id="rId11"/>
    <p:sldId id="271" r:id="rId12"/>
    <p:sldId id="262" r:id="rId13"/>
    <p:sldId id="277" r:id="rId14"/>
    <p:sldId id="290" r:id="rId15"/>
    <p:sldId id="296" r:id="rId16"/>
    <p:sldId id="292" r:id="rId17"/>
    <p:sldId id="293" r:id="rId18"/>
    <p:sldId id="295" r:id="rId19"/>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نمط متوسط 2 - تميي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93D81CF-94F2-401A-BA57-92F5A7B2D0C5}" styleName="النمط المتوسط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نمط متوسط 1 - تميي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59"/>
    <p:restoredTop sz="94508"/>
  </p:normalViewPr>
  <p:slideViewPr>
    <p:cSldViewPr snapToGrid="0" snapToObjects="1">
      <p:cViewPr>
        <p:scale>
          <a:sx n="87" d="100"/>
          <a:sy n="87" d="100"/>
        </p:scale>
        <p:origin x="-115" y="115"/>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EFBBF0-1DC2-4FD4-A14D-C106DF37CF00}" type="datetimeFigureOut">
              <a:rPr lang="en-US" smtClean="0"/>
              <a:t>4/11/2020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4C23D0-790D-4A04-9A19-A8A392F7BC4A}" type="slidenum">
              <a:rPr lang="en-US" smtClean="0"/>
              <a:t>‹#›</a:t>
            </a:fld>
            <a:endParaRPr lang="en-US"/>
          </a:p>
        </p:txBody>
      </p:sp>
    </p:spTree>
    <p:extLst>
      <p:ext uri="{BB962C8B-B14F-4D97-AF65-F5344CB8AC3E}">
        <p14:creationId xmlns:p14="http://schemas.microsoft.com/office/powerpoint/2010/main" val="895083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ar-SA"/>
              <a:t>انقر لتحرير نمط العنوان الرئيسي</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C2490D01-6DE0-344C-AAD0-7069B3178FA6}" type="datetimeFigureOut">
              <a:rPr lang="ar-SA" smtClean="0"/>
              <a:t>18/08/1441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DA2978-EBA0-3E46-9740-901DCF151410}" type="slidenum">
              <a:rPr lang="ar-SA" smtClean="0"/>
              <a:t>‹#›</a:t>
            </a:fld>
            <a:endParaRPr lang="ar-SA"/>
          </a:p>
        </p:txBody>
      </p:sp>
    </p:spTree>
    <p:extLst>
      <p:ext uri="{BB962C8B-B14F-4D97-AF65-F5344CB8AC3E}">
        <p14:creationId xmlns:p14="http://schemas.microsoft.com/office/powerpoint/2010/main" val="2856730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C2490D01-6DE0-344C-AAD0-7069B3178FA6}" type="datetimeFigureOut">
              <a:rPr lang="ar-SA" smtClean="0"/>
              <a:t>18/08/1441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DA2978-EBA0-3E46-9740-901DCF151410}" type="slidenum">
              <a:rPr lang="ar-SA" smtClean="0"/>
              <a:t>‹#›</a:t>
            </a:fld>
            <a:endParaRPr lang="ar-SA"/>
          </a:p>
        </p:txBody>
      </p:sp>
    </p:spTree>
    <p:extLst>
      <p:ext uri="{BB962C8B-B14F-4D97-AF65-F5344CB8AC3E}">
        <p14:creationId xmlns:p14="http://schemas.microsoft.com/office/powerpoint/2010/main" val="4134449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ar-SA"/>
              <a:t>انقر لتحرير نمط العنوان الرئيسي</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تحرير أنماط النص الرئيسي</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C2490D01-6DE0-344C-AAD0-7069B3178FA6}" type="datetimeFigureOut">
              <a:rPr lang="ar-SA" smtClean="0"/>
              <a:t>18/08/1441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DA2978-EBA0-3E46-9740-901DCF151410}" type="slidenum">
              <a:rPr lang="ar-SA" smtClean="0"/>
              <a:t>‹#›</a:t>
            </a:fld>
            <a:endParaRPr lang="ar-SA"/>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9249718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C2490D01-6DE0-344C-AAD0-7069B3178FA6}" type="datetimeFigureOut">
              <a:rPr lang="ar-SA" smtClean="0"/>
              <a:t>18/08/1441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DA2978-EBA0-3E46-9740-901DCF151410}" type="slidenum">
              <a:rPr lang="ar-SA" smtClean="0"/>
              <a:t>‹#›</a:t>
            </a:fld>
            <a:endParaRPr lang="ar-SA"/>
          </a:p>
        </p:txBody>
      </p:sp>
    </p:spTree>
    <p:extLst>
      <p:ext uri="{BB962C8B-B14F-4D97-AF65-F5344CB8AC3E}">
        <p14:creationId xmlns:p14="http://schemas.microsoft.com/office/powerpoint/2010/main" val="29350778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ar-SA"/>
              <a:t>انقر لتحرير نمط العنوان الرئيسي</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تحرير أنماط النص الرئيسي</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C2490D01-6DE0-344C-AAD0-7069B3178FA6}" type="datetimeFigureOut">
              <a:rPr lang="ar-SA" smtClean="0"/>
              <a:t>18/08/1441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DA2978-EBA0-3E46-9740-901DCF151410}" type="slidenum">
              <a:rPr lang="ar-SA" smtClean="0"/>
              <a:t>‹#›</a:t>
            </a:fld>
            <a:endParaRPr lang="ar-S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640668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ar-SA"/>
              <a:t>انقر لتحرير نمط العنوان الرئيسي</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تحرير أنماط النص الرئيسي</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C2490D01-6DE0-344C-AAD0-7069B3178FA6}" type="datetimeFigureOut">
              <a:rPr lang="ar-SA" smtClean="0"/>
              <a:t>18/08/1441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DA2978-EBA0-3E46-9740-901DCF151410}" type="slidenum">
              <a:rPr lang="ar-SA" smtClean="0"/>
              <a:t>‹#›</a:t>
            </a:fld>
            <a:endParaRPr lang="ar-SA"/>
          </a:p>
        </p:txBody>
      </p:sp>
    </p:spTree>
    <p:extLst>
      <p:ext uri="{BB962C8B-B14F-4D97-AF65-F5344CB8AC3E}">
        <p14:creationId xmlns:p14="http://schemas.microsoft.com/office/powerpoint/2010/main" val="3763244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C2490D01-6DE0-344C-AAD0-7069B3178FA6}" type="datetimeFigureOut">
              <a:rPr lang="ar-SA" smtClean="0"/>
              <a:t>18/08/1441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DA2978-EBA0-3E46-9740-901DCF151410}" type="slidenum">
              <a:rPr lang="ar-SA" smtClean="0"/>
              <a:t>‹#›</a:t>
            </a:fld>
            <a:endParaRPr lang="ar-SA"/>
          </a:p>
        </p:txBody>
      </p:sp>
    </p:spTree>
    <p:extLst>
      <p:ext uri="{BB962C8B-B14F-4D97-AF65-F5344CB8AC3E}">
        <p14:creationId xmlns:p14="http://schemas.microsoft.com/office/powerpoint/2010/main" val="6348556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C2490D01-6DE0-344C-AAD0-7069B3178FA6}" type="datetimeFigureOut">
              <a:rPr lang="ar-SA" smtClean="0"/>
              <a:t>18/08/1441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DA2978-EBA0-3E46-9740-901DCF151410}" type="slidenum">
              <a:rPr lang="ar-SA" smtClean="0"/>
              <a:t>‹#›</a:t>
            </a:fld>
            <a:endParaRPr lang="ar-SA"/>
          </a:p>
        </p:txBody>
      </p:sp>
    </p:spTree>
    <p:extLst>
      <p:ext uri="{BB962C8B-B14F-4D97-AF65-F5344CB8AC3E}">
        <p14:creationId xmlns:p14="http://schemas.microsoft.com/office/powerpoint/2010/main" val="1460652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ar-SA"/>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C2490D01-6DE0-344C-AAD0-7069B3178FA6}" type="datetimeFigureOut">
              <a:rPr lang="ar-SA" smtClean="0"/>
              <a:t>18/08/1441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DA2978-EBA0-3E46-9740-901DCF151410}" type="slidenum">
              <a:rPr lang="ar-SA" smtClean="0"/>
              <a:t>‹#›</a:t>
            </a:fld>
            <a:endParaRPr lang="ar-SA"/>
          </a:p>
        </p:txBody>
      </p:sp>
    </p:spTree>
    <p:extLst>
      <p:ext uri="{BB962C8B-B14F-4D97-AF65-F5344CB8AC3E}">
        <p14:creationId xmlns:p14="http://schemas.microsoft.com/office/powerpoint/2010/main" val="3701584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C2490D01-6DE0-344C-AAD0-7069B3178FA6}" type="datetimeFigureOut">
              <a:rPr lang="ar-SA" smtClean="0"/>
              <a:t>18/08/1441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DA2978-EBA0-3E46-9740-901DCF151410}" type="slidenum">
              <a:rPr lang="ar-SA" smtClean="0"/>
              <a:t>‹#›</a:t>
            </a:fld>
            <a:endParaRPr lang="ar-SA"/>
          </a:p>
        </p:txBody>
      </p:sp>
    </p:spTree>
    <p:extLst>
      <p:ext uri="{BB962C8B-B14F-4D97-AF65-F5344CB8AC3E}">
        <p14:creationId xmlns:p14="http://schemas.microsoft.com/office/powerpoint/2010/main" val="265463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عنصرا 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C2490D01-6DE0-344C-AAD0-7069B3178FA6}" type="datetimeFigureOut">
              <a:rPr lang="ar-SA" smtClean="0"/>
              <a:t>18/08/1441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BDA2978-EBA0-3E46-9740-901DCF151410}" type="slidenum">
              <a:rPr lang="ar-SA" smtClean="0"/>
              <a:t>‹#›</a:t>
            </a:fld>
            <a:endParaRPr lang="ar-SA"/>
          </a:p>
        </p:txBody>
      </p:sp>
    </p:spTree>
    <p:extLst>
      <p:ext uri="{BB962C8B-B14F-4D97-AF65-F5344CB8AC3E}">
        <p14:creationId xmlns:p14="http://schemas.microsoft.com/office/powerpoint/2010/main" val="2639875612"/>
      </p:ext>
    </p:extLst>
  </p:cSld>
  <p:clrMapOvr>
    <a:masterClrMapping/>
  </p:clrMapOvr>
  <p:extLst>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C2490D01-6DE0-344C-AAD0-7069B3178FA6}" type="datetimeFigureOut">
              <a:rPr lang="ar-SA" smtClean="0"/>
              <a:t>18/08/1441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EBDA2978-EBA0-3E46-9740-901DCF151410}" type="slidenum">
              <a:rPr lang="ar-SA" smtClean="0"/>
              <a:t>‹#›</a:t>
            </a:fld>
            <a:endParaRPr lang="ar-SA"/>
          </a:p>
        </p:txBody>
      </p:sp>
    </p:spTree>
    <p:extLst>
      <p:ext uri="{BB962C8B-B14F-4D97-AF65-F5344CB8AC3E}">
        <p14:creationId xmlns:p14="http://schemas.microsoft.com/office/powerpoint/2010/main" val="3638534874"/>
      </p:ext>
    </p:extLst>
  </p:cSld>
  <p:clrMapOvr>
    <a:masterClrMapping/>
  </p:clrMapOvr>
  <p:extLst>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ar-SA"/>
              <a:t>انقر لتحرير نمط العنوان الرئيسي</a:t>
            </a:r>
            <a:endParaRPr lang="en-US" dirty="0"/>
          </a:p>
        </p:txBody>
      </p:sp>
      <p:sp>
        <p:nvSpPr>
          <p:cNvPr id="3" name="Date Placeholder 2"/>
          <p:cNvSpPr>
            <a:spLocks noGrp="1"/>
          </p:cNvSpPr>
          <p:nvPr>
            <p:ph type="dt" sz="half" idx="10"/>
          </p:nvPr>
        </p:nvSpPr>
        <p:spPr/>
        <p:txBody>
          <a:bodyPr/>
          <a:lstStyle/>
          <a:p>
            <a:fld id="{C2490D01-6DE0-344C-AAD0-7069B3178FA6}" type="datetimeFigureOut">
              <a:rPr lang="ar-SA" smtClean="0"/>
              <a:t>18/08/1441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EBDA2978-EBA0-3E46-9740-901DCF151410}" type="slidenum">
              <a:rPr lang="ar-SA" smtClean="0"/>
              <a:t>‹#›</a:t>
            </a:fld>
            <a:endParaRPr lang="ar-SA"/>
          </a:p>
        </p:txBody>
      </p:sp>
    </p:spTree>
    <p:extLst>
      <p:ext uri="{BB962C8B-B14F-4D97-AF65-F5344CB8AC3E}">
        <p14:creationId xmlns:p14="http://schemas.microsoft.com/office/powerpoint/2010/main" val="1866990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490D01-6DE0-344C-AAD0-7069B3178FA6}" type="datetimeFigureOut">
              <a:rPr lang="ar-SA" smtClean="0"/>
              <a:t>18/08/1441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EBDA2978-EBA0-3E46-9740-901DCF151410}" type="slidenum">
              <a:rPr lang="ar-SA" smtClean="0"/>
              <a:t>‹#›</a:t>
            </a:fld>
            <a:endParaRPr lang="ar-SA"/>
          </a:p>
        </p:txBody>
      </p:sp>
    </p:spTree>
    <p:extLst>
      <p:ext uri="{BB962C8B-B14F-4D97-AF65-F5344CB8AC3E}">
        <p14:creationId xmlns:p14="http://schemas.microsoft.com/office/powerpoint/2010/main" val="4020051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ar-SA"/>
              <a:t>انقر لتحرير نمط العنوان الرئيسي</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C2490D01-6DE0-344C-AAD0-7069B3178FA6}" type="datetimeFigureOut">
              <a:rPr lang="ar-SA" smtClean="0"/>
              <a:t>18/08/1441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BDA2978-EBA0-3E46-9740-901DCF151410}" type="slidenum">
              <a:rPr lang="ar-SA" smtClean="0"/>
              <a:t>‹#›</a:t>
            </a:fld>
            <a:endParaRPr lang="ar-SA"/>
          </a:p>
        </p:txBody>
      </p:sp>
    </p:spTree>
    <p:extLst>
      <p:ext uri="{BB962C8B-B14F-4D97-AF65-F5344CB8AC3E}">
        <p14:creationId xmlns:p14="http://schemas.microsoft.com/office/powerpoint/2010/main" val="3101879937"/>
      </p:ext>
    </p:extLst>
  </p:cSld>
  <p:clrMapOvr>
    <a:masterClrMapping/>
  </p:clrMapOvr>
  <p:extLst>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ar-SA"/>
              <a:t>انقر لتحرير نمط العنوان الرئيسي</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C2490D01-6DE0-344C-AAD0-7069B3178FA6}" type="datetimeFigureOut">
              <a:rPr lang="ar-SA" smtClean="0"/>
              <a:t>18/08/1441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BDA2978-EBA0-3E46-9740-901DCF151410}" type="slidenum">
              <a:rPr lang="ar-SA" smtClean="0"/>
              <a:t>‹#›</a:t>
            </a:fld>
            <a:endParaRPr lang="ar-SA"/>
          </a:p>
        </p:txBody>
      </p:sp>
    </p:spTree>
    <p:extLst>
      <p:ext uri="{BB962C8B-B14F-4D97-AF65-F5344CB8AC3E}">
        <p14:creationId xmlns:p14="http://schemas.microsoft.com/office/powerpoint/2010/main" val="3884405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2490D01-6DE0-344C-AAD0-7069B3178FA6}" type="datetimeFigureOut">
              <a:rPr lang="ar-SA" smtClean="0"/>
              <a:t>18/08/1441</a:t>
            </a:fld>
            <a:endParaRPr lang="ar-S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BDA2978-EBA0-3E46-9740-901DCF151410}" type="slidenum">
              <a:rPr lang="ar-SA" smtClean="0"/>
              <a:t>‹#›</a:t>
            </a:fld>
            <a:endParaRPr lang="ar-SA"/>
          </a:p>
        </p:txBody>
      </p:sp>
    </p:spTree>
    <p:extLst>
      <p:ext uri="{BB962C8B-B14F-4D97-AF65-F5344CB8AC3E}">
        <p14:creationId xmlns:p14="http://schemas.microsoft.com/office/powerpoint/2010/main" val="2843762539"/>
      </p:ext>
    </p:extLst>
  </p:cSld>
  <p:clrMap bg1="lt1" tx1="dk1" bg2="lt2" tx2="dk2" accent1="accent1" accent2="accent2" accent3="accent3" accent4="accent4" accent5="accent5" accent6="accent6" hlink="hlink" folHlink="folHlink"/>
  <p:sldLayoutIdLst>
    <p:sldLayoutId id="2147483957" r:id="rId1"/>
    <p:sldLayoutId id="2147483958" r:id="rId2"/>
    <p:sldLayoutId id="2147483959" r:id="rId3"/>
    <p:sldLayoutId id="2147483960" r:id="rId4"/>
    <p:sldLayoutId id="2147483961" r:id="rId5"/>
    <p:sldLayoutId id="2147483962" r:id="rId6"/>
    <p:sldLayoutId id="2147483963" r:id="rId7"/>
    <p:sldLayoutId id="2147483964" r:id="rId8"/>
    <p:sldLayoutId id="2147483965" r:id="rId9"/>
    <p:sldLayoutId id="2147483966" r:id="rId10"/>
    <p:sldLayoutId id="2147483967" r:id="rId11"/>
    <p:sldLayoutId id="2147483968" r:id="rId12"/>
    <p:sldLayoutId id="2147483969" r:id="rId13"/>
    <p:sldLayoutId id="2147483970" r:id="rId14"/>
    <p:sldLayoutId id="2147483971" r:id="rId15"/>
    <p:sldLayoutId id="2147483972"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xmlns="" id="{DCA0D623-84D8-A649-B81C-C718C279F2C8}"/>
              </a:ext>
            </a:extLst>
          </p:cNvPr>
          <p:cNvSpPr/>
          <p:nvPr/>
        </p:nvSpPr>
        <p:spPr>
          <a:xfrm>
            <a:off x="1865142" y="2213317"/>
            <a:ext cx="7101840" cy="3785652"/>
          </a:xfrm>
          <a:prstGeom prst="rect">
            <a:avLst/>
          </a:prstGeom>
        </p:spPr>
        <p:txBody>
          <a:bodyPr wrap="square">
            <a:spAutoFit/>
          </a:bodyPr>
          <a:lstStyle/>
          <a:p>
            <a:pPr algn="ctr" rtl="0"/>
            <a:r>
              <a:rPr lang="en-US" sz="2400" b="1" dirty="0">
                <a:solidFill>
                  <a:schemeClr val="accent2">
                    <a:lumMod val="75000"/>
                  </a:schemeClr>
                </a:solidFill>
                <a:latin typeface="Times New Roman" pitchFamily="18" charset="0"/>
                <a:cs typeface="Times New Roman" pitchFamily="18" charset="0"/>
              </a:rPr>
              <a:t/>
            </a:r>
            <a:br>
              <a:rPr lang="en-US" sz="2400" b="1" dirty="0">
                <a:solidFill>
                  <a:schemeClr val="accent2">
                    <a:lumMod val="75000"/>
                  </a:schemeClr>
                </a:solidFill>
                <a:latin typeface="Times New Roman" pitchFamily="18" charset="0"/>
                <a:cs typeface="Times New Roman" pitchFamily="18" charset="0"/>
              </a:rPr>
            </a:br>
            <a:r>
              <a:rPr lang="en-US" sz="2400" b="1" dirty="0" smtClean="0">
                <a:solidFill>
                  <a:schemeClr val="accent2">
                    <a:lumMod val="50000"/>
                  </a:schemeClr>
                </a:solidFill>
                <a:latin typeface="Times New Roman" pitchFamily="18" charset="0"/>
                <a:cs typeface="Times New Roman" pitchFamily="18" charset="0"/>
              </a:rPr>
              <a:t>Department </a:t>
            </a:r>
            <a:r>
              <a:rPr lang="en-US" sz="2400" b="1" dirty="0">
                <a:solidFill>
                  <a:schemeClr val="accent2">
                    <a:lumMod val="50000"/>
                  </a:schemeClr>
                </a:solidFill>
                <a:latin typeface="Times New Roman" pitchFamily="18" charset="0"/>
                <a:cs typeface="Times New Roman" pitchFamily="18" charset="0"/>
              </a:rPr>
              <a:t>of </a:t>
            </a:r>
            <a:r>
              <a:rPr lang="en-US" sz="2400" b="1" dirty="0" smtClean="0">
                <a:solidFill>
                  <a:schemeClr val="accent2">
                    <a:lumMod val="50000"/>
                  </a:schemeClr>
                </a:solidFill>
                <a:latin typeface="Times New Roman" pitchFamily="18" charset="0"/>
                <a:cs typeface="Times New Roman" pitchFamily="18" charset="0"/>
              </a:rPr>
              <a:t>English</a:t>
            </a:r>
            <a:r>
              <a:rPr lang="en-US" sz="2400" b="1" dirty="0">
                <a:solidFill>
                  <a:schemeClr val="accent2">
                    <a:lumMod val="50000"/>
                  </a:schemeClr>
                </a:solidFill>
                <a:latin typeface="Times New Roman" pitchFamily="18" charset="0"/>
                <a:cs typeface="Times New Roman" pitchFamily="18" charset="0"/>
              </a:rPr>
              <a:t/>
            </a:r>
            <a:br>
              <a:rPr lang="en-US" sz="2400" b="1" dirty="0">
                <a:solidFill>
                  <a:schemeClr val="accent2">
                    <a:lumMod val="50000"/>
                  </a:schemeClr>
                </a:solidFill>
                <a:latin typeface="Times New Roman" pitchFamily="18" charset="0"/>
                <a:cs typeface="Times New Roman" pitchFamily="18" charset="0"/>
              </a:rPr>
            </a:br>
            <a:r>
              <a:rPr lang="en-US" sz="2400" b="1" dirty="0" smtClean="0">
                <a:solidFill>
                  <a:schemeClr val="accent2">
                    <a:lumMod val="50000"/>
                  </a:schemeClr>
                </a:solidFill>
                <a:latin typeface="Times New Roman" pitchFamily="18" charset="0"/>
                <a:cs typeface="Times New Roman" pitchFamily="18" charset="0"/>
              </a:rPr>
              <a:t>faculty of Languages</a:t>
            </a:r>
            <a:r>
              <a:rPr lang="en-US" sz="2400" b="1" dirty="0">
                <a:solidFill>
                  <a:schemeClr val="accent2">
                    <a:lumMod val="50000"/>
                  </a:schemeClr>
                </a:solidFill>
                <a:latin typeface="Times New Roman" pitchFamily="18" charset="0"/>
                <a:cs typeface="Times New Roman" pitchFamily="18" charset="0"/>
              </a:rPr>
              <a:t/>
            </a:r>
            <a:br>
              <a:rPr lang="en-US" sz="2400" b="1" dirty="0">
                <a:solidFill>
                  <a:schemeClr val="accent2">
                    <a:lumMod val="50000"/>
                  </a:schemeClr>
                </a:solidFill>
                <a:latin typeface="Times New Roman" pitchFamily="18" charset="0"/>
                <a:cs typeface="Times New Roman" pitchFamily="18" charset="0"/>
              </a:rPr>
            </a:br>
            <a:r>
              <a:rPr lang="en-US" sz="2400" b="1" dirty="0" err="1" smtClean="0">
                <a:solidFill>
                  <a:schemeClr val="accent2">
                    <a:lumMod val="50000"/>
                  </a:schemeClr>
                </a:solidFill>
                <a:latin typeface="Times New Roman" pitchFamily="18" charset="0"/>
                <a:cs typeface="Times New Roman" pitchFamily="18" charset="0"/>
              </a:rPr>
              <a:t>Sohag</a:t>
            </a:r>
            <a:r>
              <a:rPr lang="en-US" sz="2400" b="1" dirty="0" smtClean="0">
                <a:solidFill>
                  <a:schemeClr val="accent2">
                    <a:lumMod val="50000"/>
                  </a:schemeClr>
                </a:solidFill>
                <a:latin typeface="Times New Roman" pitchFamily="18" charset="0"/>
                <a:cs typeface="Times New Roman" pitchFamily="18" charset="0"/>
              </a:rPr>
              <a:t> University</a:t>
            </a:r>
          </a:p>
          <a:p>
            <a:pPr algn="ctr" rtl="0"/>
            <a:endParaRPr lang="en-US" sz="2400" b="1" dirty="0">
              <a:solidFill>
                <a:schemeClr val="accent2">
                  <a:lumMod val="50000"/>
                </a:schemeClr>
              </a:solidFill>
              <a:latin typeface="Times New Roman" pitchFamily="18" charset="0"/>
              <a:cs typeface="Times New Roman" pitchFamily="18" charset="0"/>
            </a:endParaRPr>
          </a:p>
          <a:p>
            <a:pPr algn="ctr" rtl="0"/>
            <a:r>
              <a:rPr lang="en-US" sz="2400" b="1" dirty="0">
                <a:latin typeface="Times New Roman" pitchFamily="18" charset="0"/>
                <a:cs typeface="Times New Roman" pitchFamily="18" charset="0"/>
              </a:rPr>
              <a:t>A Brief Introduction to Stylistics</a:t>
            </a:r>
          </a:p>
          <a:p>
            <a:pPr algn="ctr" rtl="0"/>
            <a:r>
              <a:rPr lang="en-US" sz="2400" b="1" dirty="0">
                <a:solidFill>
                  <a:schemeClr val="accent2">
                    <a:lumMod val="50000"/>
                  </a:schemeClr>
                </a:solidFill>
                <a:latin typeface="Times New Roman" pitchFamily="18" charset="0"/>
                <a:cs typeface="Times New Roman" pitchFamily="18" charset="0"/>
              </a:rPr>
              <a:t/>
            </a:r>
            <a:br>
              <a:rPr lang="en-US" sz="2400" b="1" dirty="0">
                <a:solidFill>
                  <a:schemeClr val="accent2">
                    <a:lumMod val="50000"/>
                  </a:schemeClr>
                </a:solidFill>
                <a:latin typeface="Times New Roman" pitchFamily="18" charset="0"/>
                <a:cs typeface="Times New Roman" pitchFamily="18" charset="0"/>
              </a:rPr>
            </a:br>
            <a:r>
              <a:rPr lang="en-US" sz="2400" b="1" dirty="0">
                <a:solidFill>
                  <a:schemeClr val="accent5">
                    <a:lumMod val="50000"/>
                  </a:schemeClr>
                </a:solidFill>
                <a:latin typeface="Times New Roman" pitchFamily="18" charset="0"/>
                <a:cs typeface="Times New Roman" pitchFamily="18" charset="0"/>
              </a:rPr>
              <a:t/>
            </a:r>
            <a:br>
              <a:rPr lang="en-US" sz="2400" b="1" dirty="0">
                <a:solidFill>
                  <a:schemeClr val="accent5">
                    <a:lumMod val="50000"/>
                  </a:schemeClr>
                </a:solidFill>
                <a:latin typeface="Times New Roman" pitchFamily="18" charset="0"/>
                <a:cs typeface="Times New Roman" pitchFamily="18" charset="0"/>
              </a:rPr>
            </a:br>
            <a:r>
              <a:rPr lang="en-US" sz="2400" b="1" dirty="0" smtClean="0">
                <a:solidFill>
                  <a:schemeClr val="accent5">
                    <a:lumMod val="50000"/>
                  </a:schemeClr>
                </a:solidFill>
                <a:latin typeface="Times New Roman" pitchFamily="18" charset="0"/>
                <a:cs typeface="Times New Roman" pitchFamily="18" charset="0"/>
              </a:rPr>
              <a:t>Prof. </a:t>
            </a:r>
            <a:r>
              <a:rPr lang="en-US" sz="2400" b="1" dirty="0" err="1" smtClean="0">
                <a:solidFill>
                  <a:schemeClr val="accent5">
                    <a:lumMod val="50000"/>
                  </a:schemeClr>
                </a:solidFill>
                <a:latin typeface="Times New Roman" pitchFamily="18" charset="0"/>
                <a:cs typeface="Times New Roman" pitchFamily="18" charset="0"/>
              </a:rPr>
              <a:t>Bahaa</a:t>
            </a:r>
            <a:r>
              <a:rPr lang="en-US" sz="2400" b="1" dirty="0" smtClean="0">
                <a:solidFill>
                  <a:schemeClr val="accent5">
                    <a:lumMod val="50000"/>
                  </a:schemeClr>
                </a:solidFill>
                <a:latin typeface="Times New Roman" pitchFamily="18" charset="0"/>
                <a:cs typeface="Times New Roman" pitchFamily="18" charset="0"/>
              </a:rPr>
              <a:t> M. </a:t>
            </a:r>
            <a:r>
              <a:rPr lang="en-US" sz="2400" b="1" dirty="0" err="1" smtClean="0">
                <a:solidFill>
                  <a:schemeClr val="accent5">
                    <a:lumMod val="50000"/>
                  </a:schemeClr>
                </a:solidFill>
                <a:latin typeface="Times New Roman" pitchFamily="18" charset="0"/>
                <a:cs typeface="Times New Roman" pitchFamily="18" charset="0"/>
              </a:rPr>
              <a:t>Mazid</a:t>
            </a:r>
            <a:r>
              <a:rPr lang="en-US" sz="2400" b="1" dirty="0">
                <a:solidFill>
                  <a:schemeClr val="accent2">
                    <a:lumMod val="75000"/>
                  </a:schemeClr>
                </a:solidFill>
                <a:latin typeface="Copperplate Gothic Bold" panose="020E0705020206020404" pitchFamily="34" charset="0"/>
              </a:rPr>
              <a:t/>
            </a:r>
            <a:br>
              <a:rPr lang="en-US" sz="2400" b="1" dirty="0">
                <a:solidFill>
                  <a:schemeClr val="accent2">
                    <a:lumMod val="75000"/>
                  </a:schemeClr>
                </a:solidFill>
                <a:latin typeface="Copperplate Gothic Bold" panose="020E0705020206020404" pitchFamily="34" charset="0"/>
              </a:rPr>
            </a:br>
            <a:endParaRPr lang="ar-SA" sz="2400" b="1" dirty="0">
              <a:solidFill>
                <a:schemeClr val="accent2">
                  <a:lumMod val="50000"/>
                </a:schemeClr>
              </a:solidFill>
              <a:latin typeface="Copperplate Gothic Bold" panose="020E07050202060204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79806" y="434120"/>
            <a:ext cx="3905250" cy="1171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088709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7538" y="416060"/>
            <a:ext cx="8695592" cy="6777240"/>
          </a:xfrm>
          <a:prstGeom prst="rect">
            <a:avLst/>
          </a:prstGeom>
          <a:solidFill>
            <a:schemeClr val="accent1">
              <a:lumMod val="20000"/>
              <a:lumOff val="80000"/>
            </a:schemeClr>
          </a:solidFill>
        </p:spPr>
        <p:txBody>
          <a:bodyPr wrap="square">
            <a:spAutoFit/>
          </a:bodyPr>
          <a:lstStyle/>
          <a:p>
            <a:pPr marL="342900" lvl="0" indent="-342900" algn="ctr" rtl="0" fontAlgn="base">
              <a:spcBef>
                <a:spcPct val="20000"/>
              </a:spcBef>
              <a:spcAft>
                <a:spcPct val="0"/>
              </a:spcAft>
              <a:buClr>
                <a:srgbClr val="663300"/>
              </a:buClr>
              <a:buSzPct val="75000"/>
            </a:pPr>
            <a:r>
              <a:rPr lang="en-US" sz="2400" b="1" kern="0" dirty="0">
                <a:solidFill>
                  <a:srgbClr val="002060"/>
                </a:solidFill>
                <a:latin typeface="Times New Roman" pitchFamily="18" charset="0"/>
                <a:ea typeface="+mj-ea"/>
                <a:cs typeface="Times New Roman" pitchFamily="18" charset="0"/>
              </a:rPr>
              <a:t>The Development of </a:t>
            </a:r>
            <a:r>
              <a:rPr lang="en-US" sz="2400" b="1" kern="0" dirty="0" smtClean="0">
                <a:solidFill>
                  <a:srgbClr val="002060"/>
                </a:solidFill>
                <a:latin typeface="Times New Roman" pitchFamily="18" charset="0"/>
                <a:ea typeface="+mj-ea"/>
                <a:cs typeface="Times New Roman" pitchFamily="18" charset="0"/>
              </a:rPr>
              <a:t>Stylistics</a:t>
            </a:r>
            <a:endParaRPr lang="en-US" sz="2400" b="1" kern="0" dirty="0" smtClean="0">
              <a:solidFill>
                <a:srgbClr val="663300"/>
              </a:solidFill>
              <a:latin typeface="Times New Roman" pitchFamily="18" charset="0"/>
              <a:cs typeface="Times New Roman" pitchFamily="18" charset="0"/>
            </a:endParaRPr>
          </a:p>
          <a:p>
            <a:pPr marL="342900" lvl="0" indent="-342900" algn="just" rtl="0" fontAlgn="base">
              <a:lnSpc>
                <a:spcPct val="200000"/>
              </a:lnSpc>
              <a:spcBef>
                <a:spcPct val="20000"/>
              </a:spcBef>
              <a:spcAft>
                <a:spcPct val="0"/>
              </a:spcAft>
              <a:buClr>
                <a:srgbClr val="663300"/>
              </a:buClr>
              <a:buSzPct val="75000"/>
            </a:pPr>
            <a:r>
              <a:rPr lang="en-US" sz="2400" kern="0" dirty="0" smtClean="0">
                <a:solidFill>
                  <a:srgbClr val="663300"/>
                </a:solidFill>
                <a:latin typeface="Times New Roman" pitchFamily="18" charset="0"/>
                <a:cs typeface="Times New Roman" pitchFamily="18" charset="0"/>
              </a:rPr>
              <a:t>    In </a:t>
            </a:r>
            <a:r>
              <a:rPr lang="en-US" sz="2400" kern="0" dirty="0">
                <a:solidFill>
                  <a:srgbClr val="663300"/>
                </a:solidFill>
                <a:latin typeface="Times New Roman" pitchFamily="18" charset="0"/>
                <a:cs typeface="Times New Roman" pitchFamily="18" charset="0"/>
              </a:rPr>
              <a:t>the twentieth century</a:t>
            </a:r>
            <a:r>
              <a:rPr lang="en-US" sz="2400" b="1" kern="0" dirty="0">
                <a:solidFill>
                  <a:srgbClr val="CC9900"/>
                </a:solidFill>
                <a:latin typeface="Times New Roman" pitchFamily="18" charset="0"/>
                <a:cs typeface="Times New Roman" pitchFamily="18" charset="0"/>
              </a:rPr>
              <a:t> Stylistics</a:t>
            </a:r>
            <a:r>
              <a:rPr lang="en-US" sz="2400" kern="0" dirty="0">
                <a:solidFill>
                  <a:srgbClr val="663300"/>
                </a:solidFill>
                <a:latin typeface="Times New Roman" pitchFamily="18" charset="0"/>
                <a:cs typeface="Times New Roman" pitchFamily="18" charset="0"/>
              </a:rPr>
              <a:t> can be seen as a logical extension of moves within literary criticism to </a:t>
            </a:r>
            <a:r>
              <a:rPr lang="en-US" sz="2400" kern="0" dirty="0">
                <a:solidFill>
                  <a:srgbClr val="CC3300"/>
                </a:solidFill>
                <a:latin typeface="Times New Roman" pitchFamily="18" charset="0"/>
                <a:cs typeface="Times New Roman" pitchFamily="18" charset="0"/>
              </a:rPr>
              <a:t>concentrate on studying texts rather than authors</a:t>
            </a:r>
            <a:r>
              <a:rPr lang="en-US" sz="2400" kern="0" dirty="0">
                <a:solidFill>
                  <a:srgbClr val="663300"/>
                </a:solidFill>
                <a:latin typeface="Times New Roman" pitchFamily="18" charset="0"/>
                <a:cs typeface="Times New Roman" pitchFamily="18" charset="0"/>
              </a:rPr>
              <a:t>.</a:t>
            </a:r>
          </a:p>
          <a:p>
            <a:pPr marL="342900" lvl="0" indent="-342900" algn="just" rtl="0" fontAlgn="base">
              <a:lnSpc>
                <a:spcPct val="200000"/>
              </a:lnSpc>
              <a:spcBef>
                <a:spcPct val="20000"/>
              </a:spcBef>
              <a:spcAft>
                <a:spcPct val="0"/>
              </a:spcAft>
              <a:buClr>
                <a:srgbClr val="663300"/>
              </a:buClr>
              <a:buSzPct val="75000"/>
            </a:pPr>
            <a:r>
              <a:rPr lang="en-US" sz="2400" kern="0" dirty="0" smtClean="0">
                <a:solidFill>
                  <a:srgbClr val="663300"/>
                </a:solidFill>
                <a:latin typeface="Times New Roman" pitchFamily="18" charset="0"/>
                <a:cs typeface="Times New Roman" pitchFamily="18" charset="0"/>
              </a:rPr>
              <a:t>    While </a:t>
            </a:r>
            <a:r>
              <a:rPr lang="en-US" sz="2400" kern="0" dirty="0">
                <a:solidFill>
                  <a:srgbClr val="663300"/>
                </a:solidFill>
                <a:latin typeface="Times New Roman" pitchFamily="18" charset="0"/>
                <a:cs typeface="Times New Roman" pitchFamily="18" charset="0"/>
              </a:rPr>
              <a:t>in Nineteenth century </a:t>
            </a:r>
            <a:r>
              <a:rPr lang="en-US" sz="2400" b="1" kern="0" dirty="0">
                <a:solidFill>
                  <a:srgbClr val="0070C0"/>
                </a:solidFill>
                <a:latin typeface="Times New Roman" pitchFamily="18" charset="0"/>
                <a:cs typeface="Times New Roman" pitchFamily="18" charset="0"/>
              </a:rPr>
              <a:t>literary criticism </a:t>
            </a:r>
            <a:r>
              <a:rPr lang="en-US" sz="2400" kern="0" dirty="0">
                <a:solidFill>
                  <a:srgbClr val="CC3300"/>
                </a:solidFill>
                <a:latin typeface="Times New Roman" pitchFamily="18" charset="0"/>
                <a:cs typeface="Times New Roman" pitchFamily="18" charset="0"/>
              </a:rPr>
              <a:t>concentrated on the author, and the text-based criticism of the two British critics Richards and William </a:t>
            </a:r>
            <a:r>
              <a:rPr lang="en-US" sz="2400" kern="0" dirty="0" err="1">
                <a:solidFill>
                  <a:srgbClr val="CC3300"/>
                </a:solidFill>
                <a:latin typeface="Times New Roman" pitchFamily="18" charset="0"/>
                <a:cs typeface="Times New Roman" pitchFamily="18" charset="0"/>
              </a:rPr>
              <a:t>Empson</a:t>
            </a:r>
            <a:r>
              <a:rPr lang="en-US" sz="2400" kern="0" dirty="0">
                <a:solidFill>
                  <a:srgbClr val="663300"/>
                </a:solidFill>
                <a:latin typeface="Times New Roman" pitchFamily="18" charset="0"/>
                <a:cs typeface="Times New Roman" pitchFamily="18" charset="0"/>
              </a:rPr>
              <a:t> who rejected that approach and replaced it with the other approach </a:t>
            </a:r>
            <a:r>
              <a:rPr lang="en-US" sz="2400" kern="0" dirty="0" smtClean="0">
                <a:solidFill>
                  <a:srgbClr val="663300"/>
                </a:solidFill>
                <a:latin typeface="Times New Roman" pitchFamily="18" charset="0"/>
                <a:cs typeface="Times New Roman" pitchFamily="18" charset="0"/>
              </a:rPr>
              <a:t>called </a:t>
            </a:r>
            <a:r>
              <a:rPr lang="en-US" sz="2400" b="1" kern="0" dirty="0" smtClean="0">
                <a:solidFill>
                  <a:srgbClr val="0070C0"/>
                </a:solidFill>
                <a:latin typeface="Times New Roman" pitchFamily="18" charset="0"/>
                <a:cs typeface="Times New Roman" pitchFamily="18" charset="0"/>
              </a:rPr>
              <a:t>Practical </a:t>
            </a:r>
            <a:r>
              <a:rPr lang="en-US" sz="2400" b="1" kern="0" dirty="0">
                <a:solidFill>
                  <a:srgbClr val="0070C0"/>
                </a:solidFill>
                <a:latin typeface="Times New Roman" pitchFamily="18" charset="0"/>
                <a:cs typeface="Times New Roman" pitchFamily="18" charset="0"/>
              </a:rPr>
              <a:t>criticism</a:t>
            </a:r>
            <a:r>
              <a:rPr lang="en-US" sz="2400" kern="0" dirty="0">
                <a:solidFill>
                  <a:srgbClr val="CC9900"/>
                </a:solidFill>
                <a:latin typeface="Times New Roman" pitchFamily="18" charset="0"/>
                <a:cs typeface="Times New Roman" pitchFamily="18" charset="0"/>
              </a:rPr>
              <a:t>.</a:t>
            </a:r>
          </a:p>
          <a:p>
            <a:pPr marL="342900" lvl="0" indent="-342900" algn="just" rtl="0" fontAlgn="base">
              <a:spcBef>
                <a:spcPct val="20000"/>
              </a:spcBef>
              <a:spcAft>
                <a:spcPct val="0"/>
              </a:spcAft>
              <a:buClr>
                <a:srgbClr val="663300"/>
              </a:buClr>
              <a:buSzPct val="75000"/>
            </a:pPr>
            <a:endParaRPr lang="en-US" sz="2400" b="1" kern="0" dirty="0">
              <a:solidFill>
                <a:srgbClr val="000000"/>
              </a:solidFill>
              <a:latin typeface="Times New Roman" pitchFamily="18" charset="0"/>
              <a:cs typeface="Times New Roman" pitchFamily="18" charset="0"/>
            </a:endParaRPr>
          </a:p>
          <a:p>
            <a:pPr algn="just" rtl="0">
              <a:lnSpc>
                <a:spcPct val="200000"/>
              </a:lnSpc>
            </a:pPr>
            <a:endParaRPr lang="en-US" dirty="0">
              <a:latin typeface="Times" pitchFamily="18" charset="0"/>
            </a:endParaRPr>
          </a:p>
        </p:txBody>
      </p:sp>
    </p:spTree>
    <p:extLst>
      <p:ext uri="{BB962C8B-B14F-4D97-AF65-F5344CB8AC3E}">
        <p14:creationId xmlns:p14="http://schemas.microsoft.com/office/powerpoint/2010/main" val="28694784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2224" y="306093"/>
            <a:ext cx="9328638" cy="6863417"/>
          </a:xfrm>
          <a:prstGeom prst="rect">
            <a:avLst/>
          </a:prstGeom>
        </p:spPr>
        <p:txBody>
          <a:bodyPr wrap="square">
            <a:spAutoFit/>
          </a:bodyPr>
          <a:lstStyle/>
          <a:p>
            <a:pPr marL="342900" lvl="0" indent="-342900" algn="just" rtl="0" eaLnBrk="0" fontAlgn="base" hangingPunct="0">
              <a:lnSpc>
                <a:spcPct val="200000"/>
              </a:lnSpc>
              <a:spcBef>
                <a:spcPct val="20000"/>
              </a:spcBef>
              <a:spcAft>
                <a:spcPct val="0"/>
              </a:spcAft>
              <a:buClr>
                <a:srgbClr val="663300"/>
              </a:buClr>
              <a:buSzPct val="75000"/>
              <a:buFont typeface="Wingdings" pitchFamily="2" charset="2"/>
              <a:buChar char="p"/>
            </a:pPr>
            <a:r>
              <a:rPr lang="en-US" sz="2800" kern="0" dirty="0">
                <a:solidFill>
                  <a:srgbClr val="000000"/>
                </a:solidFill>
                <a:latin typeface="Times New Roman" pitchFamily="18" charset="0"/>
                <a:cs typeface="Times New Roman" pitchFamily="18" charset="0"/>
              </a:rPr>
              <a:t>In many respects , however , stylistics is close to literary criticism and practical criticism . by far  the most common kind of material studied is </a:t>
            </a:r>
            <a:r>
              <a:rPr lang="en-US" sz="2800" kern="0" dirty="0" smtClean="0">
                <a:solidFill>
                  <a:srgbClr val="000000"/>
                </a:solidFill>
                <a:latin typeface="Times New Roman" pitchFamily="18" charset="0"/>
                <a:cs typeface="Times New Roman" pitchFamily="18" charset="0"/>
              </a:rPr>
              <a:t>literary, </a:t>
            </a:r>
            <a:r>
              <a:rPr lang="en-US" sz="2800" kern="0" dirty="0">
                <a:solidFill>
                  <a:srgbClr val="000000"/>
                </a:solidFill>
                <a:latin typeface="Times New Roman" pitchFamily="18" charset="0"/>
                <a:cs typeface="Times New Roman" pitchFamily="18" charset="0"/>
              </a:rPr>
              <a:t>and attention is largely </a:t>
            </a:r>
            <a:r>
              <a:rPr lang="en-US" sz="2800" kern="0" dirty="0" smtClean="0">
                <a:solidFill>
                  <a:srgbClr val="000000"/>
                </a:solidFill>
                <a:latin typeface="Times New Roman" pitchFamily="18" charset="0"/>
                <a:cs typeface="Times New Roman" pitchFamily="18" charset="0"/>
              </a:rPr>
              <a:t>text–centered. </a:t>
            </a:r>
            <a:r>
              <a:rPr lang="en-US" sz="2800" kern="0" dirty="0" smtClean="0">
                <a:solidFill>
                  <a:srgbClr val="CC6600"/>
                </a:solidFill>
                <a:latin typeface="Times New Roman" pitchFamily="18" charset="0"/>
                <a:cs typeface="Times New Roman" pitchFamily="18" charset="0"/>
              </a:rPr>
              <a:t>Practical </a:t>
            </a:r>
            <a:r>
              <a:rPr lang="en-US" sz="2800" kern="0" dirty="0">
                <a:solidFill>
                  <a:srgbClr val="CC6600"/>
                </a:solidFill>
                <a:latin typeface="Times New Roman" pitchFamily="18" charset="0"/>
                <a:cs typeface="Times New Roman" pitchFamily="18" charset="0"/>
              </a:rPr>
              <a:t>criticism</a:t>
            </a:r>
            <a:r>
              <a:rPr lang="en-US" sz="2800" kern="0" dirty="0">
                <a:solidFill>
                  <a:srgbClr val="663300"/>
                </a:solidFill>
                <a:latin typeface="Times New Roman" pitchFamily="18" charset="0"/>
                <a:cs typeface="Times New Roman" pitchFamily="18" charset="0"/>
              </a:rPr>
              <a:t> concentrates on the literary </a:t>
            </a:r>
            <a:r>
              <a:rPr lang="en-US" sz="2800" kern="0" dirty="0" smtClean="0">
                <a:solidFill>
                  <a:srgbClr val="663300"/>
                </a:solidFill>
                <a:latin typeface="Times New Roman" pitchFamily="18" charset="0"/>
                <a:cs typeface="Times New Roman" pitchFamily="18" charset="0"/>
              </a:rPr>
              <a:t>texts themselves</a:t>
            </a:r>
            <a:r>
              <a:rPr lang="en-US" sz="2800" kern="0" dirty="0">
                <a:solidFill>
                  <a:srgbClr val="663300"/>
                </a:solidFill>
                <a:latin typeface="Times New Roman" pitchFamily="18" charset="0"/>
                <a:cs typeface="Times New Roman" pitchFamily="18" charset="0"/>
              </a:rPr>
              <a:t>, and how readers were affected by those </a:t>
            </a:r>
            <a:r>
              <a:rPr lang="en-US" sz="2800" kern="0" dirty="0" smtClean="0">
                <a:solidFill>
                  <a:srgbClr val="663300"/>
                </a:solidFill>
                <a:latin typeface="Times New Roman" pitchFamily="18" charset="0"/>
                <a:cs typeface="Times New Roman" pitchFamily="18" charset="0"/>
              </a:rPr>
              <a:t>texts.</a:t>
            </a:r>
            <a:r>
              <a:rPr lang="en-US" sz="2800" b="1" kern="0" dirty="0">
                <a:solidFill>
                  <a:srgbClr val="663300"/>
                </a:solidFill>
                <a:latin typeface="Times New Roman" pitchFamily="18" charset="0"/>
                <a:cs typeface="Times New Roman" pitchFamily="18" charset="0"/>
              </a:rPr>
              <a:t> </a:t>
            </a:r>
            <a:r>
              <a:rPr lang="en-US" sz="2800" b="1" kern="0" dirty="0" smtClean="0">
                <a:solidFill>
                  <a:srgbClr val="663300"/>
                </a:solidFill>
                <a:latin typeface="Times New Roman" pitchFamily="18" charset="0"/>
                <a:cs typeface="Times New Roman" pitchFamily="18" charset="0"/>
              </a:rPr>
              <a:t>In </a:t>
            </a:r>
            <a:r>
              <a:rPr lang="en-US" sz="2800" b="1" kern="0" dirty="0">
                <a:solidFill>
                  <a:srgbClr val="663300"/>
                </a:solidFill>
                <a:latin typeface="Times New Roman" pitchFamily="18" charset="0"/>
                <a:cs typeface="Times New Roman" pitchFamily="18" charset="0"/>
              </a:rPr>
              <a:t>addition</a:t>
            </a:r>
            <a:r>
              <a:rPr lang="en-US" sz="2800" kern="0" dirty="0">
                <a:solidFill>
                  <a:srgbClr val="663300"/>
                </a:solidFill>
                <a:latin typeface="Times New Roman" pitchFamily="18" charset="0"/>
                <a:cs typeface="Times New Roman" pitchFamily="18" charset="0"/>
              </a:rPr>
              <a:t> </a:t>
            </a:r>
            <a:r>
              <a:rPr lang="en-US" sz="2800" kern="0" dirty="0">
                <a:solidFill>
                  <a:srgbClr val="CC6600"/>
                </a:solidFill>
                <a:latin typeface="Times New Roman" pitchFamily="18" charset="0"/>
                <a:cs typeface="Times New Roman" pitchFamily="18" charset="0"/>
              </a:rPr>
              <a:t>Practical criticism</a:t>
            </a:r>
            <a:r>
              <a:rPr lang="en-US" sz="2800" kern="0" dirty="0">
                <a:solidFill>
                  <a:srgbClr val="663300"/>
                </a:solidFill>
                <a:latin typeface="Times New Roman" pitchFamily="18" charset="0"/>
                <a:cs typeface="Times New Roman" pitchFamily="18" charset="0"/>
              </a:rPr>
              <a:t>  is matched by a similar critical movement in the USA called </a:t>
            </a:r>
            <a:r>
              <a:rPr lang="en-US" sz="2800" kern="0" dirty="0">
                <a:solidFill>
                  <a:srgbClr val="CC6600"/>
                </a:solidFill>
                <a:latin typeface="Times New Roman" pitchFamily="18" charset="0"/>
                <a:cs typeface="Times New Roman" pitchFamily="18" charset="0"/>
              </a:rPr>
              <a:t>New criticism.</a:t>
            </a:r>
            <a:r>
              <a:rPr lang="en-US" sz="2800" kern="0" dirty="0">
                <a:solidFill>
                  <a:srgbClr val="663300"/>
                </a:solidFill>
                <a:latin typeface="Times New Roman" pitchFamily="18" charset="0"/>
                <a:cs typeface="Times New Roman" pitchFamily="18" charset="0"/>
              </a:rPr>
              <a:t> </a:t>
            </a:r>
          </a:p>
          <a:p>
            <a:pPr lvl="0" algn="l" rtl="0" eaLnBrk="0" fontAlgn="base" hangingPunct="0">
              <a:spcBef>
                <a:spcPct val="20000"/>
              </a:spcBef>
              <a:spcAft>
                <a:spcPct val="0"/>
              </a:spcAft>
              <a:buClr>
                <a:srgbClr val="663300"/>
              </a:buClr>
              <a:buSzPct val="75000"/>
            </a:pPr>
            <a:endParaRPr lang="en-US" sz="4000" kern="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9717900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8215" y="274284"/>
            <a:ext cx="9258300" cy="6567952"/>
          </a:xfrm>
          <a:prstGeom prst="rect">
            <a:avLst/>
          </a:prstGeom>
        </p:spPr>
        <p:txBody>
          <a:bodyPr wrap="square">
            <a:spAutoFit/>
          </a:bodyPr>
          <a:lstStyle/>
          <a:p>
            <a:pPr marL="342900" lvl="0" indent="-342900" algn="ctr" fontAlgn="base">
              <a:spcBef>
                <a:spcPct val="20000"/>
              </a:spcBef>
              <a:spcAft>
                <a:spcPct val="0"/>
              </a:spcAft>
              <a:buClr>
                <a:srgbClr val="663300"/>
              </a:buClr>
              <a:buSzPct val="75000"/>
            </a:pPr>
            <a:r>
              <a:rPr lang="en-US" sz="2000" b="1" kern="0" dirty="0">
                <a:solidFill>
                  <a:srgbClr val="CC6600"/>
                </a:solidFill>
                <a:latin typeface="Times New Roman" pitchFamily="18" charset="0"/>
                <a:ea typeface="+mj-ea"/>
                <a:cs typeface="Times New Roman" pitchFamily="18" charset="0"/>
              </a:rPr>
              <a:t>What is New Criticism?</a:t>
            </a:r>
            <a:endParaRPr lang="en-US" sz="2000" kern="0" dirty="0" smtClean="0">
              <a:solidFill>
                <a:srgbClr val="CC6600"/>
              </a:solidFill>
              <a:latin typeface="Times New Roman" pitchFamily="18" charset="0"/>
              <a:cs typeface="Times New Roman" pitchFamily="18" charset="0"/>
            </a:endParaRPr>
          </a:p>
          <a:p>
            <a:pPr marL="342900" lvl="0" indent="-342900" algn="l" fontAlgn="base">
              <a:spcBef>
                <a:spcPct val="20000"/>
              </a:spcBef>
              <a:spcAft>
                <a:spcPct val="0"/>
              </a:spcAft>
              <a:buClr>
                <a:srgbClr val="663300"/>
              </a:buClr>
              <a:buSzPct val="75000"/>
            </a:pPr>
            <a:endParaRPr lang="en-US" kern="0" dirty="0">
              <a:solidFill>
                <a:srgbClr val="CC6600"/>
              </a:solidFill>
              <a:latin typeface="Times New Roman" pitchFamily="18" charset="0"/>
              <a:cs typeface="Times New Roman" pitchFamily="18" charset="0"/>
            </a:endParaRPr>
          </a:p>
          <a:p>
            <a:pPr marL="342900" lvl="0" indent="-342900" algn="l" fontAlgn="base">
              <a:lnSpc>
                <a:spcPct val="200000"/>
              </a:lnSpc>
              <a:spcBef>
                <a:spcPct val="20000"/>
              </a:spcBef>
              <a:spcAft>
                <a:spcPct val="0"/>
              </a:spcAft>
              <a:buClr>
                <a:srgbClr val="663300"/>
              </a:buClr>
              <a:buSzPct val="75000"/>
            </a:pPr>
            <a:r>
              <a:rPr lang="en-US" sz="2400" kern="0" dirty="0" smtClean="0">
                <a:solidFill>
                  <a:srgbClr val="CC6600"/>
                </a:solidFill>
                <a:latin typeface="Times New Roman" pitchFamily="18" charset="0"/>
                <a:cs typeface="Times New Roman" pitchFamily="18" charset="0"/>
              </a:rPr>
              <a:t>New </a:t>
            </a:r>
            <a:r>
              <a:rPr lang="en-US" sz="2400" kern="0" dirty="0">
                <a:solidFill>
                  <a:srgbClr val="CC6600"/>
                </a:solidFill>
                <a:latin typeface="Times New Roman" pitchFamily="18" charset="0"/>
                <a:cs typeface="Times New Roman" pitchFamily="18" charset="0"/>
              </a:rPr>
              <a:t>Criticism</a:t>
            </a:r>
            <a:r>
              <a:rPr lang="en-US" sz="2400" kern="0" dirty="0">
                <a:solidFill>
                  <a:srgbClr val="000000"/>
                </a:solidFill>
                <a:latin typeface="Times New Roman" pitchFamily="18" charset="0"/>
                <a:cs typeface="Times New Roman" pitchFamily="18" charset="0"/>
              </a:rPr>
              <a:t> </a:t>
            </a:r>
            <a:r>
              <a:rPr lang="en-US" sz="2400" kern="0" dirty="0">
                <a:solidFill>
                  <a:srgbClr val="663300"/>
                </a:solidFill>
                <a:latin typeface="Times New Roman" pitchFamily="18" charset="0"/>
                <a:cs typeface="Times New Roman" pitchFamily="18" charset="0"/>
              </a:rPr>
              <a:t>is based on the description of literary works as independent aesthetic </a:t>
            </a:r>
            <a:r>
              <a:rPr lang="en-US" sz="2400" kern="0" dirty="0" smtClean="0">
                <a:solidFill>
                  <a:srgbClr val="663300"/>
                </a:solidFill>
                <a:latin typeface="Times New Roman" pitchFamily="18" charset="0"/>
                <a:cs typeface="Times New Roman" pitchFamily="18" charset="0"/>
              </a:rPr>
              <a:t>objects</a:t>
            </a:r>
          </a:p>
          <a:p>
            <a:pPr marL="342900" lvl="0" indent="-342900" algn="l" fontAlgn="base">
              <a:lnSpc>
                <a:spcPct val="200000"/>
              </a:lnSpc>
              <a:spcBef>
                <a:spcPct val="20000"/>
              </a:spcBef>
              <a:spcAft>
                <a:spcPct val="0"/>
              </a:spcAft>
              <a:buClr>
                <a:srgbClr val="663300"/>
              </a:buClr>
              <a:buSzPct val="75000"/>
            </a:pPr>
            <a:r>
              <a:rPr lang="en-US" sz="2400" b="1" kern="0" dirty="0">
                <a:solidFill>
                  <a:srgbClr val="CC6600"/>
                </a:solidFill>
                <a:latin typeface="Times New Roman" pitchFamily="18" charset="0"/>
                <a:cs typeface="Times New Roman" pitchFamily="18" charset="0"/>
              </a:rPr>
              <a:t>Practical Criticism </a:t>
            </a:r>
            <a:r>
              <a:rPr lang="en-US" sz="2400" b="1" kern="0" dirty="0">
                <a:solidFill>
                  <a:srgbClr val="663300"/>
                </a:solidFill>
                <a:latin typeface="Times New Roman" pitchFamily="18" charset="0"/>
                <a:cs typeface="Times New Roman" pitchFamily="18" charset="0"/>
              </a:rPr>
              <a:t>and </a:t>
            </a:r>
            <a:r>
              <a:rPr lang="en-US" sz="2400" b="1" kern="0" dirty="0">
                <a:solidFill>
                  <a:srgbClr val="CC6600"/>
                </a:solidFill>
                <a:latin typeface="Times New Roman" pitchFamily="18" charset="0"/>
                <a:cs typeface="Times New Roman" pitchFamily="18" charset="0"/>
              </a:rPr>
              <a:t>New Criticism </a:t>
            </a:r>
            <a:r>
              <a:rPr lang="en-US" sz="2400" b="1" kern="0" dirty="0">
                <a:solidFill>
                  <a:srgbClr val="663300"/>
                </a:solidFill>
                <a:latin typeface="Times New Roman" pitchFamily="18" charset="0"/>
                <a:cs typeface="Times New Roman" pitchFamily="18" charset="0"/>
              </a:rPr>
              <a:t>share two important </a:t>
            </a:r>
            <a:r>
              <a:rPr lang="en-US" sz="2400" b="1" kern="0" dirty="0" smtClean="0">
                <a:solidFill>
                  <a:srgbClr val="663300"/>
                </a:solidFill>
                <a:latin typeface="Times New Roman" pitchFamily="18" charset="0"/>
                <a:cs typeface="Times New Roman" pitchFamily="18" charset="0"/>
              </a:rPr>
              <a:t>features:</a:t>
            </a:r>
            <a:endParaRPr lang="en-US" sz="2400" kern="0" dirty="0">
              <a:solidFill>
                <a:srgbClr val="FFCC00"/>
              </a:solidFill>
              <a:latin typeface="Times New Roman" pitchFamily="18" charset="0"/>
              <a:cs typeface="Times New Roman" pitchFamily="18" charset="0"/>
            </a:endParaRPr>
          </a:p>
          <a:p>
            <a:pPr marL="342900" lvl="0" indent="-342900" algn="l" fontAlgn="base">
              <a:lnSpc>
                <a:spcPct val="200000"/>
              </a:lnSpc>
              <a:spcBef>
                <a:spcPct val="20000"/>
              </a:spcBef>
              <a:spcAft>
                <a:spcPct val="0"/>
              </a:spcAft>
              <a:buClr>
                <a:srgbClr val="663300"/>
              </a:buClr>
              <a:buSzPct val="75000"/>
            </a:pPr>
            <a:r>
              <a:rPr lang="en-US" sz="2400" kern="0" dirty="0" smtClean="0">
                <a:solidFill>
                  <a:srgbClr val="FFCC00"/>
                </a:solidFill>
                <a:latin typeface="Times New Roman" pitchFamily="18" charset="0"/>
                <a:cs typeface="Times New Roman" pitchFamily="18" charset="0"/>
              </a:rPr>
              <a:t>1. </a:t>
            </a:r>
            <a:r>
              <a:rPr lang="en-US" sz="2400" kern="0" dirty="0" smtClean="0">
                <a:solidFill>
                  <a:srgbClr val="663300"/>
                </a:solidFill>
                <a:latin typeface="Times New Roman" pitchFamily="18" charset="0"/>
                <a:cs typeface="Times New Roman" pitchFamily="18" charset="0"/>
              </a:rPr>
              <a:t>An </a:t>
            </a:r>
            <a:r>
              <a:rPr lang="en-US" sz="2400" kern="0" dirty="0">
                <a:solidFill>
                  <a:srgbClr val="663300"/>
                </a:solidFill>
                <a:latin typeface="Times New Roman" pitchFamily="18" charset="0"/>
                <a:cs typeface="Times New Roman" pitchFamily="18" charset="0"/>
              </a:rPr>
              <a:t>emphasis on the language of the text </a:t>
            </a:r>
            <a:r>
              <a:rPr lang="en-US" sz="2400" kern="0" dirty="0" smtClean="0">
                <a:solidFill>
                  <a:srgbClr val="663300"/>
                </a:solidFill>
                <a:latin typeface="Times New Roman" pitchFamily="18" charset="0"/>
                <a:cs typeface="Times New Roman" pitchFamily="18" charset="0"/>
              </a:rPr>
              <a:t>rather than </a:t>
            </a:r>
            <a:r>
              <a:rPr lang="en-US" sz="2400" kern="0" dirty="0">
                <a:solidFill>
                  <a:srgbClr val="663300"/>
                </a:solidFill>
                <a:latin typeface="Times New Roman" pitchFamily="18" charset="0"/>
                <a:cs typeface="Times New Roman" pitchFamily="18" charset="0"/>
              </a:rPr>
              <a:t>it’s </a:t>
            </a:r>
            <a:r>
              <a:rPr lang="en-US" sz="2400" kern="0" dirty="0" smtClean="0">
                <a:solidFill>
                  <a:srgbClr val="663300"/>
                </a:solidFill>
                <a:latin typeface="Times New Roman" pitchFamily="18" charset="0"/>
                <a:cs typeface="Times New Roman" pitchFamily="18" charset="0"/>
              </a:rPr>
              <a:t>author</a:t>
            </a:r>
            <a:endParaRPr lang="en-US" sz="2400" kern="0" dirty="0">
              <a:solidFill>
                <a:srgbClr val="663300"/>
              </a:solidFill>
              <a:latin typeface="Times New Roman" pitchFamily="18" charset="0"/>
              <a:cs typeface="Times New Roman" pitchFamily="18" charset="0"/>
            </a:endParaRPr>
          </a:p>
          <a:p>
            <a:pPr marL="342900" lvl="0" indent="-342900" algn="l" fontAlgn="base">
              <a:lnSpc>
                <a:spcPct val="200000"/>
              </a:lnSpc>
              <a:spcBef>
                <a:spcPct val="20000"/>
              </a:spcBef>
              <a:spcAft>
                <a:spcPct val="0"/>
              </a:spcAft>
              <a:buClr>
                <a:srgbClr val="663300"/>
              </a:buClr>
              <a:buSzPct val="75000"/>
            </a:pPr>
            <a:r>
              <a:rPr lang="en-US" sz="2400" kern="0" dirty="0" smtClean="0">
                <a:solidFill>
                  <a:srgbClr val="FFCC00"/>
                </a:solidFill>
                <a:latin typeface="Times New Roman" pitchFamily="18" charset="0"/>
                <a:cs typeface="Times New Roman" pitchFamily="18" charset="0"/>
              </a:rPr>
              <a:t>2, </a:t>
            </a:r>
            <a:r>
              <a:rPr lang="en-US" sz="2400" kern="0" dirty="0" smtClean="0">
                <a:solidFill>
                  <a:srgbClr val="663300"/>
                </a:solidFill>
                <a:latin typeface="Times New Roman" pitchFamily="18" charset="0"/>
                <a:cs typeface="Times New Roman" pitchFamily="18" charset="0"/>
              </a:rPr>
              <a:t>An </a:t>
            </a:r>
            <a:r>
              <a:rPr lang="en-US" sz="2400" kern="0" dirty="0">
                <a:solidFill>
                  <a:srgbClr val="663300"/>
                </a:solidFill>
                <a:latin typeface="Times New Roman" pitchFamily="18" charset="0"/>
                <a:cs typeface="Times New Roman" pitchFamily="18" charset="0"/>
              </a:rPr>
              <a:t>assumption that what criticism needed was accounts of important work of literature based on the intuitional reading outcomes of trained and aesthetically sensitive </a:t>
            </a:r>
            <a:r>
              <a:rPr lang="en-US" sz="2400" kern="0" dirty="0" smtClean="0">
                <a:solidFill>
                  <a:srgbClr val="663300"/>
                </a:solidFill>
                <a:latin typeface="Times New Roman" pitchFamily="18" charset="0"/>
                <a:cs typeface="Times New Roman" pitchFamily="18" charset="0"/>
              </a:rPr>
              <a:t>critics</a:t>
            </a:r>
            <a:r>
              <a:rPr lang="en-US" sz="3600" kern="0" dirty="0" smtClean="0">
                <a:solidFill>
                  <a:srgbClr val="663300"/>
                </a:solidFill>
                <a:latin typeface="Times New Roman" pitchFamily="18" charset="0"/>
                <a:cs typeface="Times New Roman" pitchFamily="18" charset="0"/>
              </a:rPr>
              <a:t>.</a:t>
            </a:r>
            <a:endParaRPr lang="en-US" sz="5400" kern="0" dirty="0">
              <a:solidFill>
                <a:srgbClr val="663300"/>
              </a:solidFill>
              <a:latin typeface="Times New Roman" pitchFamily="18" charset="0"/>
              <a:cs typeface="Times New Roman" pitchFamily="18" charset="0"/>
            </a:endParaRPr>
          </a:p>
        </p:txBody>
      </p:sp>
    </p:spTree>
    <p:extLst>
      <p:ext uri="{BB962C8B-B14F-4D97-AF65-F5344CB8AC3E}">
        <p14:creationId xmlns:p14="http://schemas.microsoft.com/office/powerpoint/2010/main" val="13028246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773449"/>
            <a:ext cx="8651631" cy="4924425"/>
          </a:xfrm>
          <a:prstGeom prst="rect">
            <a:avLst/>
          </a:prstGeom>
        </p:spPr>
        <p:txBody>
          <a:bodyPr wrap="square">
            <a:spAutoFit/>
          </a:bodyPr>
          <a:lstStyle/>
          <a:p>
            <a:pPr marL="342900" lvl="0" indent="-342900" algn="just" rtl="0" fontAlgn="base">
              <a:lnSpc>
                <a:spcPct val="200000"/>
              </a:lnSpc>
              <a:spcAft>
                <a:spcPct val="0"/>
              </a:spcAft>
              <a:buClr>
                <a:srgbClr val="663300"/>
              </a:buClr>
              <a:buSzPct val="75000"/>
            </a:pPr>
            <a:r>
              <a:rPr lang="en-US" sz="2800" kern="0" dirty="0" smtClean="0">
                <a:solidFill>
                  <a:srgbClr val="663300"/>
                </a:solidFill>
                <a:latin typeface="Times New Roman" pitchFamily="18" charset="0"/>
                <a:cs typeface="Times New Roman" pitchFamily="18" charset="0"/>
              </a:rPr>
              <a:t>   Although </a:t>
            </a:r>
            <a:r>
              <a:rPr lang="en-US" sz="2800" kern="0" dirty="0">
                <a:solidFill>
                  <a:srgbClr val="663300"/>
                </a:solidFill>
                <a:latin typeface="Times New Roman" pitchFamily="18" charset="0"/>
                <a:cs typeface="Times New Roman" pitchFamily="18" charset="0"/>
              </a:rPr>
              <a:t>both </a:t>
            </a:r>
            <a:r>
              <a:rPr lang="en-US" sz="2800" b="1" kern="0" dirty="0">
                <a:solidFill>
                  <a:srgbClr val="CC9900"/>
                </a:solidFill>
                <a:latin typeface="Times New Roman" pitchFamily="18" charset="0"/>
                <a:cs typeface="Times New Roman" pitchFamily="18" charset="0"/>
              </a:rPr>
              <a:t>practical</a:t>
            </a:r>
            <a:r>
              <a:rPr lang="en-US" sz="2800" kern="0" dirty="0">
                <a:solidFill>
                  <a:srgbClr val="663300"/>
                </a:solidFill>
                <a:latin typeface="Times New Roman" pitchFamily="18" charset="0"/>
                <a:cs typeface="Times New Roman" pitchFamily="18" charset="0"/>
              </a:rPr>
              <a:t> and </a:t>
            </a:r>
            <a:r>
              <a:rPr lang="en-US" sz="2800" b="1" kern="0" dirty="0">
                <a:solidFill>
                  <a:srgbClr val="CC9900"/>
                </a:solidFill>
                <a:latin typeface="Times New Roman" pitchFamily="18" charset="0"/>
                <a:cs typeface="Times New Roman" pitchFamily="18" charset="0"/>
              </a:rPr>
              <a:t>new criticism</a:t>
            </a:r>
            <a:r>
              <a:rPr lang="en-US" sz="2800" kern="0" dirty="0">
                <a:solidFill>
                  <a:srgbClr val="663300"/>
                </a:solidFill>
                <a:latin typeface="Times New Roman" pitchFamily="18" charset="0"/>
                <a:cs typeface="Times New Roman" pitchFamily="18" charset="0"/>
              </a:rPr>
              <a:t> pay too much attention to the effect of the text on the readers, yet from the </a:t>
            </a:r>
            <a:r>
              <a:rPr lang="en-US" sz="2800" kern="0" dirty="0" err="1">
                <a:solidFill>
                  <a:srgbClr val="663300"/>
                </a:solidFill>
                <a:latin typeface="Times New Roman" pitchFamily="18" charset="0"/>
                <a:cs typeface="Times New Roman" pitchFamily="18" charset="0"/>
              </a:rPr>
              <a:t>stylisticians</a:t>
            </a:r>
            <a:r>
              <a:rPr lang="en-US" sz="2800" kern="0" dirty="0">
                <a:solidFill>
                  <a:srgbClr val="663300"/>
                </a:solidFill>
                <a:latin typeface="Times New Roman" pitchFamily="18" charset="0"/>
                <a:cs typeface="Times New Roman" pitchFamily="18" charset="0"/>
              </a:rPr>
              <a:t> point of view, it is not enough to criticize a text because intuition is not enough and we must analyze the text in detail</a:t>
            </a:r>
            <a:r>
              <a:rPr lang="en-US" sz="3600" kern="0" dirty="0">
                <a:solidFill>
                  <a:srgbClr val="663300"/>
                </a:solidFill>
                <a:latin typeface="Times New Roman" pitchFamily="18" charset="0"/>
                <a:cs typeface="Times New Roman" pitchFamily="18" charset="0"/>
              </a:rPr>
              <a:t>.</a:t>
            </a:r>
            <a:r>
              <a:rPr lang="en-US" sz="3600" kern="0" dirty="0">
                <a:solidFill>
                  <a:srgbClr val="CC6600"/>
                </a:solidFill>
                <a:latin typeface="Times New Roman" pitchFamily="18" charset="0"/>
                <a:cs typeface="Times New Roman" pitchFamily="18" charset="0"/>
              </a:rPr>
              <a:t>   </a:t>
            </a:r>
          </a:p>
          <a:p>
            <a:endParaRPr lang="en-US" dirty="0"/>
          </a:p>
        </p:txBody>
      </p:sp>
    </p:spTree>
    <p:extLst>
      <p:ext uri="{BB962C8B-B14F-4D97-AF65-F5344CB8AC3E}">
        <p14:creationId xmlns:p14="http://schemas.microsoft.com/office/powerpoint/2010/main" val="18729174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8992" y="902881"/>
            <a:ext cx="7535008" cy="5792355"/>
          </a:xfrm>
          <a:prstGeom prst="rect">
            <a:avLst/>
          </a:prstGeom>
        </p:spPr>
        <p:txBody>
          <a:bodyPr wrap="square">
            <a:spAutoFit/>
          </a:bodyPr>
          <a:lstStyle/>
          <a:p>
            <a:pPr marL="342900" lvl="0" indent="-342900" algn="just" rtl="0" fontAlgn="base">
              <a:spcBef>
                <a:spcPct val="20000"/>
              </a:spcBef>
              <a:spcAft>
                <a:spcPct val="0"/>
              </a:spcAft>
              <a:buClr>
                <a:srgbClr val="663300"/>
              </a:buClr>
              <a:buSzPct val="75000"/>
            </a:pPr>
            <a:r>
              <a:rPr lang="en-US" sz="2800" kern="0" dirty="0" smtClean="0">
                <a:solidFill>
                  <a:srgbClr val="CC9900"/>
                </a:solidFill>
                <a:latin typeface="Times New Roman" pitchFamily="18" charset="0"/>
                <a:cs typeface="Times New Roman" pitchFamily="18" charset="0"/>
              </a:rPr>
              <a:t>    Roman </a:t>
            </a:r>
            <a:r>
              <a:rPr lang="en-US" sz="2800" kern="0" dirty="0">
                <a:solidFill>
                  <a:srgbClr val="CC9900"/>
                </a:solidFill>
                <a:latin typeface="Times New Roman" pitchFamily="18" charset="0"/>
                <a:cs typeface="Times New Roman" pitchFamily="18" charset="0"/>
              </a:rPr>
              <a:t>Jacobson</a:t>
            </a:r>
            <a:r>
              <a:rPr lang="en-US" sz="2800" kern="0" dirty="0">
                <a:solidFill>
                  <a:srgbClr val="663300"/>
                </a:solidFill>
                <a:latin typeface="Times New Roman" pitchFamily="18" charset="0"/>
                <a:cs typeface="Times New Roman" pitchFamily="18" charset="0"/>
              </a:rPr>
              <a:t> who is a member of the </a:t>
            </a:r>
            <a:r>
              <a:rPr lang="en-US" sz="2800" kern="0" dirty="0">
                <a:solidFill>
                  <a:srgbClr val="CC3300"/>
                </a:solidFill>
                <a:latin typeface="Times New Roman" pitchFamily="18" charset="0"/>
                <a:cs typeface="Times New Roman" pitchFamily="18" charset="0"/>
              </a:rPr>
              <a:t>Russian Formalists</a:t>
            </a:r>
            <a:r>
              <a:rPr lang="en-US" sz="2800" kern="0" dirty="0">
                <a:solidFill>
                  <a:srgbClr val="663300"/>
                </a:solidFill>
                <a:latin typeface="Times New Roman" pitchFamily="18" charset="0"/>
                <a:cs typeface="Times New Roman" pitchFamily="18" charset="0"/>
              </a:rPr>
              <a:t> is one of the most influential linguists on stylistics for two reasons:</a:t>
            </a:r>
          </a:p>
          <a:p>
            <a:pPr marL="342900" lvl="0" indent="-342900" algn="just" rtl="0" fontAlgn="base">
              <a:spcBef>
                <a:spcPct val="20000"/>
              </a:spcBef>
              <a:spcAft>
                <a:spcPct val="0"/>
              </a:spcAft>
              <a:buClr>
                <a:srgbClr val="663300"/>
              </a:buClr>
              <a:buSzPct val="75000"/>
            </a:pPr>
            <a:r>
              <a:rPr lang="en-US" sz="2800" kern="0" dirty="0" smtClean="0">
                <a:solidFill>
                  <a:srgbClr val="FFCC00"/>
                </a:solidFill>
                <a:latin typeface="Times New Roman" pitchFamily="18" charset="0"/>
                <a:cs typeface="Times New Roman" pitchFamily="18" charset="0"/>
              </a:rPr>
              <a:t>1. </a:t>
            </a:r>
            <a:r>
              <a:rPr lang="en-US" sz="2800" kern="0" dirty="0" smtClean="0">
                <a:solidFill>
                  <a:srgbClr val="663300"/>
                </a:solidFill>
                <a:latin typeface="Times New Roman" pitchFamily="18" charset="0"/>
                <a:cs typeface="Times New Roman" pitchFamily="18" charset="0"/>
              </a:rPr>
              <a:t>For </a:t>
            </a:r>
            <a:r>
              <a:rPr lang="en-US" sz="2800" kern="0" dirty="0">
                <a:solidFill>
                  <a:srgbClr val="663300"/>
                </a:solidFill>
                <a:latin typeface="Times New Roman" pitchFamily="18" charset="0"/>
                <a:cs typeface="Times New Roman" pitchFamily="18" charset="0"/>
              </a:rPr>
              <a:t>his academic brilliance.</a:t>
            </a:r>
          </a:p>
          <a:p>
            <a:pPr marL="342900" lvl="0" indent="-342900" algn="just" rtl="0" fontAlgn="base">
              <a:spcBef>
                <a:spcPct val="20000"/>
              </a:spcBef>
              <a:spcAft>
                <a:spcPct val="0"/>
              </a:spcAft>
              <a:buClr>
                <a:srgbClr val="663300"/>
              </a:buClr>
              <a:buSzPct val="75000"/>
            </a:pPr>
            <a:r>
              <a:rPr lang="en-US" sz="2800" kern="0" dirty="0" smtClean="0">
                <a:solidFill>
                  <a:srgbClr val="FFCC00"/>
                </a:solidFill>
                <a:latin typeface="Times New Roman" pitchFamily="18" charset="0"/>
                <a:cs typeface="Times New Roman" pitchFamily="18" charset="0"/>
              </a:rPr>
              <a:t>2. </a:t>
            </a:r>
            <a:r>
              <a:rPr lang="en-US" sz="2800" kern="0" dirty="0" smtClean="0">
                <a:solidFill>
                  <a:srgbClr val="663300"/>
                </a:solidFill>
                <a:latin typeface="Times New Roman" pitchFamily="18" charset="0"/>
                <a:cs typeface="Times New Roman" pitchFamily="18" charset="0"/>
              </a:rPr>
              <a:t>Because </a:t>
            </a:r>
            <a:r>
              <a:rPr lang="en-US" sz="2800" kern="0" dirty="0">
                <a:solidFill>
                  <a:srgbClr val="663300"/>
                </a:solidFill>
                <a:latin typeface="Times New Roman" pitchFamily="18" charset="0"/>
                <a:cs typeface="Times New Roman" pitchFamily="18" charset="0"/>
              </a:rPr>
              <a:t>he linked various schools of linguistics together</a:t>
            </a:r>
            <a:r>
              <a:rPr lang="en-US" sz="4000" kern="0" dirty="0" smtClean="0">
                <a:solidFill>
                  <a:srgbClr val="663300"/>
                </a:solidFill>
                <a:latin typeface="Times New Roman" pitchFamily="18" charset="0"/>
                <a:cs typeface="Times New Roman" pitchFamily="18" charset="0"/>
              </a:rPr>
              <a:t>.</a:t>
            </a:r>
          </a:p>
          <a:p>
            <a:pPr marL="342900" lvl="0" indent="-342900" algn="just" rtl="0" fontAlgn="base">
              <a:spcBef>
                <a:spcPct val="20000"/>
              </a:spcBef>
              <a:spcAft>
                <a:spcPct val="0"/>
              </a:spcAft>
              <a:buClr>
                <a:srgbClr val="663300"/>
              </a:buClr>
              <a:buSzPct val="75000"/>
            </a:pPr>
            <a:r>
              <a:rPr lang="en-US" sz="2800" b="1" kern="0" dirty="0">
                <a:solidFill>
                  <a:srgbClr val="663300"/>
                </a:solidFill>
                <a:latin typeface="Times New Roman" pitchFamily="18" charset="0"/>
                <a:cs typeface="Times New Roman" pitchFamily="18" charset="0"/>
              </a:rPr>
              <a:t>Roman Jacobson</a:t>
            </a:r>
            <a:r>
              <a:rPr lang="en-US" sz="2800" kern="0" dirty="0">
                <a:solidFill>
                  <a:srgbClr val="663300"/>
                </a:solidFill>
                <a:latin typeface="Times New Roman" pitchFamily="18" charset="0"/>
                <a:cs typeface="Times New Roman" pitchFamily="18" charset="0"/>
              </a:rPr>
              <a:t> moved from Moscow to </a:t>
            </a:r>
            <a:r>
              <a:rPr lang="en-US" sz="2800" kern="0" dirty="0" smtClean="0">
                <a:solidFill>
                  <a:srgbClr val="663300"/>
                </a:solidFill>
                <a:latin typeface="Times New Roman" pitchFamily="18" charset="0"/>
                <a:cs typeface="Times New Roman" pitchFamily="18" charset="0"/>
              </a:rPr>
              <a:t>Prague and </a:t>
            </a:r>
            <a:r>
              <a:rPr lang="en-US" sz="2800" kern="0" dirty="0">
                <a:solidFill>
                  <a:srgbClr val="663300"/>
                </a:solidFill>
                <a:latin typeface="Times New Roman" pitchFamily="18" charset="0"/>
                <a:cs typeface="Times New Roman" pitchFamily="18" charset="0"/>
              </a:rPr>
              <a:t>joined the Prague </a:t>
            </a:r>
            <a:r>
              <a:rPr lang="en-US" sz="2800" kern="0" dirty="0" err="1" smtClean="0">
                <a:solidFill>
                  <a:srgbClr val="663300"/>
                </a:solidFill>
                <a:latin typeface="Times New Roman" pitchFamily="18" charset="0"/>
                <a:cs typeface="Times New Roman" pitchFamily="18" charset="0"/>
              </a:rPr>
              <a:t>Structuralists</a:t>
            </a:r>
            <a:r>
              <a:rPr lang="en-US" sz="2800" kern="0" dirty="0" smtClean="0">
                <a:solidFill>
                  <a:srgbClr val="663300"/>
                </a:solidFill>
                <a:latin typeface="Times New Roman" pitchFamily="18" charset="0"/>
                <a:cs typeface="Times New Roman" pitchFamily="18" charset="0"/>
              </a:rPr>
              <a:t> Circle </a:t>
            </a:r>
            <a:r>
              <a:rPr lang="en-US" sz="2800" kern="0" dirty="0">
                <a:solidFill>
                  <a:srgbClr val="663300"/>
                </a:solidFill>
                <a:latin typeface="Times New Roman" pitchFamily="18" charset="0"/>
                <a:cs typeface="Times New Roman" pitchFamily="18" charset="0"/>
              </a:rPr>
              <a:t>who were interested and affected by his views. Later he moved to the USA where he carried his approach with him, which is now called </a:t>
            </a:r>
            <a:r>
              <a:rPr lang="en-US" sz="2800" b="1" kern="0" dirty="0">
                <a:solidFill>
                  <a:srgbClr val="CC9900"/>
                </a:solidFill>
                <a:latin typeface="Times New Roman" pitchFamily="18" charset="0"/>
                <a:cs typeface="Times New Roman" pitchFamily="18" charset="0"/>
              </a:rPr>
              <a:t>STYLISTICS</a:t>
            </a:r>
            <a:endParaRPr lang="en-US" sz="2800" kern="0" dirty="0">
              <a:solidFill>
                <a:srgbClr val="663300"/>
              </a:solidFill>
              <a:latin typeface="Times New Roman" pitchFamily="18" charset="0"/>
              <a:cs typeface="Times New Roman" pitchFamily="18" charset="0"/>
            </a:endParaRPr>
          </a:p>
        </p:txBody>
      </p:sp>
    </p:spTree>
    <p:extLst>
      <p:ext uri="{BB962C8B-B14F-4D97-AF65-F5344CB8AC3E}">
        <p14:creationId xmlns:p14="http://schemas.microsoft.com/office/powerpoint/2010/main" val="859295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xmlns="" id="{602252AF-7BF7-6147-80C4-82D639C81FB2}"/>
              </a:ext>
            </a:extLst>
          </p:cNvPr>
          <p:cNvSpPr/>
          <p:nvPr/>
        </p:nvSpPr>
        <p:spPr>
          <a:xfrm>
            <a:off x="195943" y="-5237023"/>
            <a:ext cx="11674928" cy="5386090"/>
          </a:xfrm>
          <a:prstGeom prst="rect">
            <a:avLst/>
          </a:prstGeom>
        </p:spPr>
        <p:txBody>
          <a:bodyPr wrap="square">
            <a:spAutoFit/>
          </a:bodyPr>
          <a:lstStyle/>
          <a:p>
            <a:pPr algn="ctr" rtl="0"/>
            <a:r>
              <a:rPr lang="en-US" sz="2000" dirty="0">
                <a:solidFill>
                  <a:srgbClr val="4472C4"/>
                </a:solidFill>
                <a:latin typeface="Calibri" panose="020F0502020204030204" pitchFamily="34" charset="0"/>
                <a:ea typeface="Calibri" panose="020F0502020204030204" pitchFamily="34" charset="0"/>
                <a:cs typeface="Arial" panose="020B0604020202020204" pitchFamily="34" charset="0"/>
              </a:rPr>
              <a:t> </a:t>
            </a:r>
            <a:endParaRPr lang="en-US"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algn="ctr" rtl="0"/>
            <a:r>
              <a:rPr lang="en-US" b="1" dirty="0">
                <a:solidFill>
                  <a:prstClr val="black"/>
                </a:solidFill>
                <a:latin typeface="Times New Roman" panose="02020603050405020304" pitchFamily="18" charset="0"/>
                <a:ea typeface="Calibri" panose="020F0502020204030204" pitchFamily="34" charset="0"/>
                <a:cs typeface="Arial" panose="020B0604020202020204" pitchFamily="34" charset="0"/>
              </a:rPr>
              <a:t>An Eco linguistic Analysis of Billboards Advertisement in Dammam City</a:t>
            </a:r>
            <a:endParaRPr lang="en-US"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algn="just" rtl="0"/>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 </a:t>
            </a:r>
            <a:endParaRPr lang="en-US"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algn="just" rtl="0"/>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Abstract</a:t>
            </a:r>
            <a:endParaRPr lang="en-US"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indent="457200" algn="just" rtl="0">
              <a:lnSpc>
                <a:spcPct val="200000"/>
              </a:lnSpc>
            </a:pPr>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 The study is conducted within the framework of Eco Linguistics. A Systemic Functional Linguistics (SFL) approach is adopted here to examine the discursive features of the verbal discourse of billboard advertisements addressed to the local speech community at Dammam city (located in the eastern region of the Kingdom of Saudi Arabia). Samples of advertisements were collected by a purposive sampling technique from billboards found in the streets and highways of Dammam city. The study concludes that billboards advertisements in Dammam make use of peculiar inter-textual (dialectal) ecological expressions which aimed at getting patronage of the local audience to pursue the product. The eco-linguistic analysis has many implications for the ecological system in Dammam in particular and Kingdom of Saudi Arabia in general.</a:t>
            </a:r>
            <a:endParaRPr lang="en-US"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algn="l" rtl="0"/>
            <a:r>
              <a:rPr lang="en-US" dirty="0">
                <a:solidFill>
                  <a:prstClr val="black"/>
                </a:solidFill>
                <a:latin typeface="Calibri" panose="020F0502020204030204" pitchFamily="34" charset="0"/>
                <a:ea typeface="Calibri" panose="020F0502020204030204" pitchFamily="34" charset="0"/>
                <a:cs typeface="Arial" panose="020B0604020202020204" pitchFamily="34" charset="0"/>
              </a:rPr>
              <a:t> </a:t>
            </a:r>
          </a:p>
        </p:txBody>
      </p:sp>
      <p:sp>
        <p:nvSpPr>
          <p:cNvPr id="5" name="مستطيل 4">
            <a:extLst>
              <a:ext uri="{FF2B5EF4-FFF2-40B4-BE49-F238E27FC236}">
                <a16:creationId xmlns:a16="http://schemas.microsoft.com/office/drawing/2014/main" xmlns="" id="{87CC1B9E-46A7-4549-A952-616311AFD6BF}"/>
              </a:ext>
            </a:extLst>
          </p:cNvPr>
          <p:cNvSpPr/>
          <p:nvPr/>
        </p:nvSpPr>
        <p:spPr>
          <a:xfrm>
            <a:off x="123092" y="152488"/>
            <a:ext cx="9328639" cy="6026265"/>
          </a:xfrm>
          <a:prstGeom prst="rect">
            <a:avLst/>
          </a:prstGeom>
          <a:solidFill>
            <a:schemeClr val="accent1">
              <a:lumMod val="20000"/>
              <a:lumOff val="80000"/>
            </a:schemeClr>
          </a:solidFill>
        </p:spPr>
        <p:txBody>
          <a:bodyPr wrap="square">
            <a:spAutoFit/>
          </a:bodyPr>
          <a:lstStyle/>
          <a:p>
            <a:pPr marL="342900" indent="-342900" algn="just" rtl="0" fontAlgn="base">
              <a:spcBef>
                <a:spcPct val="20000"/>
              </a:spcBef>
              <a:spcAft>
                <a:spcPct val="0"/>
              </a:spcAft>
              <a:buClr>
                <a:srgbClr val="663300"/>
              </a:buClr>
              <a:buSzPct val="75000"/>
            </a:pPr>
            <a:r>
              <a:rPr lang="en-US" sz="2000" kern="0" dirty="0">
                <a:solidFill>
                  <a:srgbClr val="663300"/>
                </a:solidFill>
                <a:latin typeface="Times New Roman" pitchFamily="18" charset="0"/>
                <a:cs typeface="Times New Roman" pitchFamily="18" charset="0"/>
              </a:rPr>
              <a:t>Perhaps the most influential article is</a:t>
            </a:r>
            <a:r>
              <a:rPr lang="en-US" sz="2000" kern="0" dirty="0" smtClean="0">
                <a:solidFill>
                  <a:srgbClr val="663300"/>
                </a:solidFill>
                <a:latin typeface="Times New Roman" pitchFamily="18" charset="0"/>
                <a:cs typeface="Times New Roman" pitchFamily="18" charset="0"/>
              </a:rPr>
              <a:t>:</a:t>
            </a:r>
            <a:r>
              <a:rPr lang="en-US" sz="2000" kern="0" dirty="0" smtClean="0">
                <a:solidFill>
                  <a:srgbClr val="CC3300"/>
                </a:solidFill>
                <a:latin typeface="Times New Roman" pitchFamily="18" charset="0"/>
                <a:cs typeface="Times New Roman" pitchFamily="18" charset="0"/>
              </a:rPr>
              <a:t>(</a:t>
            </a:r>
            <a:r>
              <a:rPr lang="en-US" sz="2000" kern="0" dirty="0">
                <a:solidFill>
                  <a:srgbClr val="CC3300"/>
                </a:solidFill>
                <a:latin typeface="Times New Roman" pitchFamily="18" charset="0"/>
                <a:cs typeface="Times New Roman" pitchFamily="18" charset="0"/>
              </a:rPr>
              <a:t>Closing statement: Linguistics and poetics)</a:t>
            </a:r>
          </a:p>
          <a:p>
            <a:pPr marL="342900" indent="-342900" algn="just" rtl="0" fontAlgn="base">
              <a:spcBef>
                <a:spcPct val="20000"/>
              </a:spcBef>
              <a:spcAft>
                <a:spcPct val="0"/>
              </a:spcAft>
              <a:buClr>
                <a:srgbClr val="663300"/>
              </a:buClr>
              <a:buSzPct val="75000"/>
            </a:pPr>
            <a:r>
              <a:rPr lang="en-US" sz="2000" kern="0" dirty="0">
                <a:solidFill>
                  <a:srgbClr val="663300"/>
                </a:solidFill>
                <a:latin typeface="Times New Roman" pitchFamily="18" charset="0"/>
                <a:cs typeface="Times New Roman" pitchFamily="18" charset="0"/>
              </a:rPr>
              <a:t>By Roman Jacobson who is an important figure who contributed to the development of</a:t>
            </a:r>
            <a:r>
              <a:rPr lang="en-US" sz="2000" kern="0" dirty="0">
                <a:solidFill>
                  <a:srgbClr val="000000"/>
                </a:solidFill>
                <a:latin typeface="Times New Roman" pitchFamily="18" charset="0"/>
                <a:cs typeface="Times New Roman" pitchFamily="18" charset="0"/>
              </a:rPr>
              <a:t> </a:t>
            </a:r>
            <a:r>
              <a:rPr lang="en-US" sz="2000" kern="0" dirty="0">
                <a:solidFill>
                  <a:srgbClr val="CC6600"/>
                </a:solidFill>
                <a:latin typeface="Times New Roman" pitchFamily="18" charset="0"/>
                <a:cs typeface="Times New Roman" pitchFamily="18" charset="0"/>
              </a:rPr>
              <a:t>Stylistics</a:t>
            </a:r>
            <a:r>
              <a:rPr lang="en-US" sz="2000" kern="0" dirty="0" smtClean="0">
                <a:solidFill>
                  <a:srgbClr val="CC6600"/>
                </a:solidFill>
                <a:latin typeface="Times New Roman" pitchFamily="18" charset="0"/>
                <a:cs typeface="Times New Roman" pitchFamily="18" charset="0"/>
              </a:rPr>
              <a:t>.</a:t>
            </a:r>
          </a:p>
          <a:p>
            <a:pPr marL="342900" indent="-342900" algn="ctr" rtl="0" fontAlgn="base">
              <a:spcBef>
                <a:spcPct val="20000"/>
              </a:spcBef>
              <a:spcAft>
                <a:spcPct val="0"/>
              </a:spcAft>
              <a:buClr>
                <a:srgbClr val="663300"/>
              </a:buClr>
              <a:buSzPct val="75000"/>
            </a:pPr>
            <a:r>
              <a:rPr lang="en-US" sz="2000" kern="0" dirty="0" smtClean="0">
                <a:solidFill>
                  <a:prstClr val="black"/>
                </a:solidFill>
                <a:latin typeface="Times New Roman" pitchFamily="18" charset="0"/>
                <a:cs typeface="Times New Roman" pitchFamily="18" charset="0"/>
              </a:rPr>
              <a:t>Roman </a:t>
            </a:r>
            <a:r>
              <a:rPr lang="en-US" sz="2000" kern="0" dirty="0" err="1" smtClean="0">
                <a:solidFill>
                  <a:prstClr val="black"/>
                </a:solidFill>
                <a:latin typeface="Times New Roman" pitchFamily="18" charset="0"/>
                <a:cs typeface="Times New Roman" pitchFamily="18" charset="0"/>
              </a:rPr>
              <a:t>Jakobson’s</a:t>
            </a:r>
            <a:r>
              <a:rPr lang="en-US" sz="2000" kern="0" dirty="0" smtClean="0">
                <a:solidFill>
                  <a:prstClr val="black"/>
                </a:solidFill>
                <a:latin typeface="Times New Roman" pitchFamily="18" charset="0"/>
                <a:cs typeface="Times New Roman" pitchFamily="18" charset="0"/>
              </a:rPr>
              <a:t> functions of language</a:t>
            </a:r>
          </a:p>
          <a:p>
            <a:pPr marL="342900" indent="-342900" algn="ctr" rtl="0" fontAlgn="base">
              <a:spcBef>
                <a:spcPct val="20000"/>
              </a:spcBef>
              <a:spcAft>
                <a:spcPct val="0"/>
              </a:spcAft>
              <a:buClr>
                <a:srgbClr val="663300"/>
              </a:buClr>
              <a:buSzPct val="75000"/>
            </a:pPr>
            <a:endParaRPr lang="en-US" sz="2000" kern="0" dirty="0" smtClean="0">
              <a:solidFill>
                <a:prstClr val="black"/>
              </a:solidFill>
              <a:latin typeface="Times New Roman" pitchFamily="18" charset="0"/>
              <a:cs typeface="Times New Roman" pitchFamily="18" charset="0"/>
            </a:endParaRPr>
          </a:p>
          <a:p>
            <a:pPr marL="342900" indent="-342900" algn="ctr" rtl="0" fontAlgn="base">
              <a:spcBef>
                <a:spcPct val="20000"/>
              </a:spcBef>
              <a:spcAft>
                <a:spcPct val="0"/>
              </a:spcAft>
              <a:buClr>
                <a:srgbClr val="663300"/>
              </a:buClr>
              <a:buSzPct val="75000"/>
            </a:pPr>
            <a:r>
              <a:rPr lang="en-US" b="1" kern="0" dirty="0" smtClean="0">
                <a:solidFill>
                  <a:prstClr val="black"/>
                </a:solidFill>
                <a:latin typeface="Times New Roman" pitchFamily="18" charset="0"/>
                <a:cs typeface="Times New Roman" pitchFamily="18" charset="0"/>
              </a:rPr>
              <a:t>Roman </a:t>
            </a:r>
            <a:r>
              <a:rPr lang="en-US" b="1" kern="0" dirty="0" err="1" smtClean="0">
                <a:solidFill>
                  <a:prstClr val="black"/>
                </a:solidFill>
                <a:latin typeface="Times New Roman" pitchFamily="18" charset="0"/>
                <a:cs typeface="Times New Roman" pitchFamily="18" charset="0"/>
              </a:rPr>
              <a:t>Jakobson’s</a:t>
            </a:r>
            <a:r>
              <a:rPr lang="en-US" b="1" kern="0" dirty="0" smtClean="0">
                <a:solidFill>
                  <a:prstClr val="black"/>
                </a:solidFill>
                <a:latin typeface="Times New Roman" pitchFamily="18" charset="0"/>
                <a:cs typeface="Times New Roman" pitchFamily="18" charset="0"/>
              </a:rPr>
              <a:t> “Poetic Function”</a:t>
            </a:r>
          </a:p>
          <a:p>
            <a:pPr marL="342900" indent="-342900" algn="just" rtl="0" fontAlgn="base">
              <a:spcBef>
                <a:spcPct val="20000"/>
              </a:spcBef>
              <a:spcAft>
                <a:spcPct val="0"/>
              </a:spcAft>
              <a:buClr>
                <a:srgbClr val="663300"/>
              </a:buClr>
              <a:buSzPct val="75000"/>
            </a:pPr>
            <a:endParaRPr lang="en-US" sz="2000" kern="0" dirty="0">
              <a:solidFill>
                <a:srgbClr val="CC6600"/>
              </a:solidFill>
              <a:latin typeface="Times New Roman" pitchFamily="18" charset="0"/>
              <a:cs typeface="Times New Roman" pitchFamily="18" charset="0"/>
            </a:endParaRPr>
          </a:p>
          <a:p>
            <a:pPr marL="342900" indent="-342900" algn="just" rtl="0" fontAlgn="base">
              <a:spcBef>
                <a:spcPct val="20000"/>
              </a:spcBef>
              <a:spcAft>
                <a:spcPct val="0"/>
              </a:spcAft>
              <a:buClr>
                <a:srgbClr val="663300"/>
              </a:buClr>
              <a:buSzPct val="75000"/>
            </a:pPr>
            <a:r>
              <a:rPr lang="en-US" sz="2000" kern="0" dirty="0" smtClean="0">
                <a:solidFill>
                  <a:srgbClr val="CC6600"/>
                </a:solidFill>
                <a:latin typeface="Times New Roman" pitchFamily="18" charset="0"/>
                <a:cs typeface="Times New Roman" pitchFamily="18" charset="0"/>
              </a:rPr>
              <a:t> </a:t>
            </a:r>
            <a:r>
              <a:rPr lang="en-US" sz="2000" kern="0" dirty="0" smtClean="0">
                <a:solidFill>
                  <a:prstClr val="black"/>
                </a:solidFill>
                <a:latin typeface="Times New Roman" pitchFamily="18" charset="0"/>
                <a:cs typeface="Times New Roman" pitchFamily="18" charset="0"/>
              </a:rPr>
              <a:t>Roman </a:t>
            </a:r>
            <a:r>
              <a:rPr lang="en-US" sz="2000" kern="0" dirty="0" err="1" smtClean="0">
                <a:solidFill>
                  <a:prstClr val="black"/>
                </a:solidFill>
                <a:latin typeface="Times New Roman" pitchFamily="18" charset="0"/>
                <a:cs typeface="Times New Roman" pitchFamily="18" charset="0"/>
              </a:rPr>
              <a:t>Jakobson</a:t>
            </a:r>
            <a:r>
              <a:rPr lang="en-US" sz="2000" kern="0" dirty="0" smtClean="0">
                <a:solidFill>
                  <a:prstClr val="black"/>
                </a:solidFill>
                <a:latin typeface="Times New Roman" pitchFamily="18" charset="0"/>
                <a:cs typeface="Times New Roman" pitchFamily="18" charset="0"/>
              </a:rPr>
              <a:t> proposes a model of language which comprises six key functions:</a:t>
            </a:r>
          </a:p>
          <a:p>
            <a:pPr marL="457200" indent="-457200" algn="just" rtl="0" fontAlgn="base">
              <a:spcBef>
                <a:spcPct val="20000"/>
              </a:spcBef>
              <a:spcAft>
                <a:spcPct val="0"/>
              </a:spcAft>
              <a:buClr>
                <a:srgbClr val="663300"/>
              </a:buClr>
              <a:buSzPct val="75000"/>
              <a:buFontTx/>
              <a:buAutoNum type="arabicPeriod"/>
            </a:pPr>
            <a:r>
              <a:rPr lang="en-US" sz="2000" kern="0" dirty="0" smtClean="0">
                <a:solidFill>
                  <a:srgbClr val="CC6600"/>
                </a:solidFill>
                <a:latin typeface="Times New Roman" pitchFamily="18" charset="0"/>
                <a:cs typeface="Times New Roman" pitchFamily="18" charset="0"/>
              </a:rPr>
              <a:t>The conative (The aspect of mental processes or behavior directed toward action or change and including impulse, desire, volition, and striving_</a:t>
            </a:r>
          </a:p>
          <a:p>
            <a:pPr marL="457200" indent="-457200" algn="just" rtl="0" fontAlgn="base">
              <a:spcBef>
                <a:spcPct val="20000"/>
              </a:spcBef>
              <a:spcAft>
                <a:spcPct val="0"/>
              </a:spcAft>
              <a:buClr>
                <a:srgbClr val="663300"/>
              </a:buClr>
              <a:buSzPct val="75000"/>
              <a:buFontTx/>
              <a:buAutoNum type="arabicPeriod"/>
            </a:pPr>
            <a:r>
              <a:rPr lang="en-US" sz="2000" kern="0" dirty="0" smtClean="0">
                <a:solidFill>
                  <a:srgbClr val="00B0F0"/>
                </a:solidFill>
                <a:latin typeface="Times New Roman" pitchFamily="18" charset="0"/>
                <a:cs typeface="Times New Roman" pitchFamily="18" charset="0"/>
              </a:rPr>
              <a:t>Phatic (relating to speech used to share feelings or to establish a mood of sociability rather than to communicate information or ideas)</a:t>
            </a:r>
          </a:p>
          <a:p>
            <a:pPr marL="457200" indent="-457200" algn="just" rtl="0" fontAlgn="base">
              <a:spcBef>
                <a:spcPct val="20000"/>
              </a:spcBef>
              <a:spcAft>
                <a:spcPct val="0"/>
              </a:spcAft>
              <a:buClr>
                <a:srgbClr val="663300"/>
              </a:buClr>
              <a:buSzPct val="75000"/>
              <a:buFontTx/>
              <a:buAutoNum type="arabicPeriod"/>
            </a:pPr>
            <a:r>
              <a:rPr lang="en-US" sz="2000" kern="0" dirty="0" smtClean="0">
                <a:solidFill>
                  <a:srgbClr val="7030A0"/>
                </a:solidFill>
                <a:latin typeface="Times New Roman" pitchFamily="18" charset="0"/>
                <a:cs typeface="Times New Roman" pitchFamily="18" charset="0"/>
              </a:rPr>
              <a:t>Referential (the content carrying component of a message)</a:t>
            </a:r>
          </a:p>
          <a:p>
            <a:pPr marL="457200" indent="-457200" algn="just" rtl="0" fontAlgn="base">
              <a:spcBef>
                <a:spcPct val="20000"/>
              </a:spcBef>
              <a:spcAft>
                <a:spcPct val="0"/>
              </a:spcAft>
              <a:buClr>
                <a:srgbClr val="663300"/>
              </a:buClr>
              <a:buSzPct val="75000"/>
              <a:buFontTx/>
              <a:buAutoNum type="arabicPeriod"/>
            </a:pPr>
            <a:r>
              <a:rPr lang="en-US" sz="2000" kern="0" dirty="0" smtClean="0">
                <a:solidFill>
                  <a:srgbClr val="FF0000"/>
                </a:solidFill>
                <a:latin typeface="Times New Roman" pitchFamily="18" charset="0"/>
                <a:cs typeface="Times New Roman" pitchFamily="18" charset="0"/>
              </a:rPr>
              <a:t>Emotive (the expression of attitude through a message)</a:t>
            </a:r>
          </a:p>
          <a:p>
            <a:pPr marL="457200" indent="-457200" algn="just" rtl="0" fontAlgn="base">
              <a:spcBef>
                <a:spcPct val="20000"/>
              </a:spcBef>
              <a:spcAft>
                <a:spcPct val="0"/>
              </a:spcAft>
              <a:buClr>
                <a:srgbClr val="663300"/>
              </a:buClr>
              <a:buSzPct val="75000"/>
              <a:buFontTx/>
              <a:buAutoNum type="arabicPeriod"/>
            </a:pPr>
            <a:r>
              <a:rPr lang="en-US" sz="2000" kern="0" dirty="0" err="1" smtClean="0">
                <a:solidFill>
                  <a:prstClr val="black"/>
                </a:solidFill>
                <a:latin typeface="Times New Roman" pitchFamily="18" charset="0"/>
                <a:cs typeface="Times New Roman" pitchFamily="18" charset="0"/>
              </a:rPr>
              <a:t>Metalingual</a:t>
            </a:r>
            <a:r>
              <a:rPr lang="en-US" sz="2000" kern="0" dirty="0" smtClean="0">
                <a:solidFill>
                  <a:prstClr val="black"/>
                </a:solidFill>
                <a:latin typeface="Times New Roman" pitchFamily="18" charset="0"/>
                <a:cs typeface="Times New Roman" pitchFamily="18" charset="0"/>
              </a:rPr>
              <a:t>, language used to describe language.</a:t>
            </a:r>
          </a:p>
          <a:p>
            <a:pPr marL="457200" indent="-457200" algn="just" rtl="0" fontAlgn="base">
              <a:spcBef>
                <a:spcPct val="20000"/>
              </a:spcBef>
              <a:spcAft>
                <a:spcPct val="0"/>
              </a:spcAft>
              <a:buClr>
                <a:srgbClr val="663300"/>
              </a:buClr>
              <a:buSzPct val="75000"/>
              <a:buFontTx/>
              <a:buAutoNum type="arabicPeriod"/>
            </a:pPr>
            <a:r>
              <a:rPr lang="en-US" sz="2000" kern="0" dirty="0" smtClean="0">
                <a:solidFill>
                  <a:srgbClr val="C42F1A">
                    <a:lumMod val="75000"/>
                  </a:srgbClr>
                </a:solidFill>
                <a:latin typeface="Times New Roman" pitchFamily="18" charset="0"/>
                <a:cs typeface="Times New Roman" pitchFamily="18" charset="0"/>
              </a:rPr>
              <a:t>Poetic (projects the principle of equivalence from the axis of selection into the axis of combination). </a:t>
            </a:r>
            <a:endParaRPr lang="en-US" sz="2000" kern="0" dirty="0">
              <a:solidFill>
                <a:srgbClr val="C42F1A">
                  <a:lumMod val="75000"/>
                </a:srgbClr>
              </a:solidFill>
              <a:latin typeface="Times New Roman" pitchFamily="18" charset="0"/>
              <a:cs typeface="Times New Roman" pitchFamily="18" charset="0"/>
            </a:endParaRPr>
          </a:p>
        </p:txBody>
      </p:sp>
    </p:spTree>
    <p:extLst>
      <p:ext uri="{BB962C8B-B14F-4D97-AF65-F5344CB8AC3E}">
        <p14:creationId xmlns:p14="http://schemas.microsoft.com/office/powerpoint/2010/main" val="13834907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04546" y="380110"/>
            <a:ext cx="8502162" cy="5909310"/>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0" i="0" u="none" strike="noStrike" kern="0" cap="none" spc="0" normalizeH="0" baseline="0" noProof="0" dirty="0" smtClean="0">
                <a:ln>
                  <a:noFill/>
                </a:ln>
                <a:solidFill>
                  <a:srgbClr val="CC3300"/>
                </a:solidFill>
                <a:effectLst/>
                <a:uLnTx/>
                <a:uFillTx/>
                <a:latin typeface="Times New Roman" pitchFamily="18" charset="0"/>
                <a:ea typeface="+mj-ea"/>
                <a:cs typeface="Times New Roman" pitchFamily="18" charset="0"/>
              </a:rPr>
              <a:t>Types of </a:t>
            </a:r>
            <a:r>
              <a:rPr kumimoji="0" lang="en-US" sz="5400" b="0" i="0" u="none" strike="noStrike" kern="0" cap="none" spc="0" normalizeH="0" baseline="0" noProof="0" dirty="0" smtClean="0">
                <a:ln>
                  <a:noFill/>
                </a:ln>
                <a:solidFill>
                  <a:srgbClr val="CC3300"/>
                </a:solidFill>
                <a:effectLst/>
                <a:uLnTx/>
                <a:uFillTx/>
                <a:latin typeface="Times New Roman" pitchFamily="18" charset="0"/>
                <a:ea typeface="+mj-ea"/>
                <a:cs typeface="Times New Roman" pitchFamily="18" charset="0"/>
              </a:rPr>
              <a:t>Stylistics</a:t>
            </a:r>
            <a:endParaRPr kumimoji="0" lang="en-US" sz="5400" b="0" i="0" u="none" strike="noStrike" kern="0" cap="none" spc="0" normalizeH="0" baseline="0" noProof="0" dirty="0" smtClean="0">
              <a:ln>
                <a:noFill/>
              </a:ln>
              <a:solidFill>
                <a:srgbClr val="CC3300"/>
              </a:solidFill>
              <a:effectLst/>
              <a:uLnTx/>
              <a:uFillTx/>
              <a:latin typeface="Times New Roman" pitchFamily="18" charset="0"/>
              <a:ea typeface="+mj-ea"/>
              <a:cs typeface="Times New Roman" pitchFamily="18" charset="0"/>
            </a:endParaRPr>
          </a:p>
          <a:p>
            <a:pPr marL="342900" lvl="0" indent="-342900" algn="l" rtl="0" eaLnBrk="0" fontAlgn="base" hangingPunct="0">
              <a:spcBef>
                <a:spcPct val="20000"/>
              </a:spcBef>
              <a:spcAft>
                <a:spcPct val="0"/>
              </a:spcAft>
              <a:buClr>
                <a:srgbClr val="663300"/>
              </a:buClr>
              <a:buSzPct val="75000"/>
              <a:buFont typeface="Wingdings" pitchFamily="2" charset="2"/>
              <a:buChar char="p"/>
            </a:pPr>
            <a:r>
              <a:rPr lang="en-US" sz="2800" kern="0" dirty="0">
                <a:solidFill>
                  <a:srgbClr val="000000"/>
                </a:solidFill>
                <a:latin typeface="Times New Roman" pitchFamily="18" charset="0"/>
                <a:cs typeface="Times New Roman" pitchFamily="18" charset="0"/>
              </a:rPr>
              <a:t>Stylistics is sometime called confusingly </a:t>
            </a:r>
            <a:r>
              <a:rPr lang="en-US" sz="2800" b="1" i="1" kern="0" dirty="0">
                <a:solidFill>
                  <a:srgbClr val="000000"/>
                </a:solidFill>
                <a:latin typeface="Times New Roman" pitchFamily="18" charset="0"/>
                <a:cs typeface="Times New Roman" pitchFamily="18" charset="0"/>
              </a:rPr>
              <a:t>literary stylistics</a:t>
            </a:r>
            <a:r>
              <a:rPr lang="en-US" sz="2800" kern="0" dirty="0">
                <a:solidFill>
                  <a:srgbClr val="000000"/>
                </a:solidFill>
                <a:latin typeface="Times New Roman" pitchFamily="18" charset="0"/>
                <a:cs typeface="Times New Roman" pitchFamily="18" charset="0"/>
              </a:rPr>
              <a:t> or </a:t>
            </a:r>
            <a:r>
              <a:rPr lang="en-US" sz="2800" b="1" i="1" kern="0" dirty="0">
                <a:solidFill>
                  <a:srgbClr val="000000"/>
                </a:solidFill>
                <a:latin typeface="Times New Roman" pitchFamily="18" charset="0"/>
                <a:cs typeface="Times New Roman" pitchFamily="18" charset="0"/>
              </a:rPr>
              <a:t>linguistic stylistics.</a:t>
            </a:r>
          </a:p>
          <a:p>
            <a:pPr marL="342900" lvl="0" indent="-342900" algn="l" rtl="0" eaLnBrk="0" fontAlgn="base" hangingPunct="0">
              <a:spcBef>
                <a:spcPct val="20000"/>
              </a:spcBef>
              <a:spcAft>
                <a:spcPct val="0"/>
              </a:spcAft>
              <a:buClr>
                <a:srgbClr val="663300"/>
              </a:buClr>
              <a:buSzPct val="75000"/>
              <a:buFont typeface="Wingdings" pitchFamily="2" charset="2"/>
              <a:buChar char="p"/>
            </a:pPr>
            <a:r>
              <a:rPr lang="en-US" sz="2800" b="1" kern="0" dirty="0">
                <a:solidFill>
                  <a:srgbClr val="000000"/>
                </a:solidFill>
                <a:latin typeface="Times New Roman" pitchFamily="18" charset="0"/>
                <a:cs typeface="Times New Roman" pitchFamily="18" charset="0"/>
              </a:rPr>
              <a:t>Linguistic stylistics</a:t>
            </a:r>
            <a:endParaRPr lang="en-US" sz="2800" kern="0" dirty="0">
              <a:solidFill>
                <a:srgbClr val="000000"/>
              </a:solidFill>
              <a:latin typeface="Times New Roman" pitchFamily="18" charset="0"/>
              <a:cs typeface="Times New Roman" pitchFamily="18" charset="0"/>
            </a:endParaRPr>
          </a:p>
          <a:p>
            <a:pPr marL="342900" lvl="0" indent="-342900" algn="l" rtl="0" eaLnBrk="0" fontAlgn="base" hangingPunct="0">
              <a:spcBef>
                <a:spcPct val="20000"/>
              </a:spcBef>
              <a:spcAft>
                <a:spcPct val="0"/>
              </a:spcAft>
              <a:buClr>
                <a:srgbClr val="663300"/>
              </a:buClr>
              <a:buSzPct val="75000"/>
              <a:buFont typeface="Wingdings" pitchFamily="2" charset="2"/>
              <a:buChar char="p"/>
            </a:pPr>
            <a:r>
              <a:rPr lang="en-US" sz="2800" kern="0" dirty="0">
                <a:solidFill>
                  <a:srgbClr val="000000"/>
                </a:solidFill>
                <a:latin typeface="Times New Roman" pitchFamily="18" charset="0"/>
                <a:cs typeface="Times New Roman" pitchFamily="18" charset="0"/>
              </a:rPr>
              <a:t>the purest form of stylistics in that its practitioners attempt to derive from the study of style and language </a:t>
            </a:r>
            <a:r>
              <a:rPr lang="en-US" sz="2800" kern="0" dirty="0" smtClean="0">
                <a:solidFill>
                  <a:srgbClr val="000000"/>
                </a:solidFill>
                <a:latin typeface="Times New Roman" pitchFamily="18" charset="0"/>
                <a:cs typeface="Times New Roman" pitchFamily="18" charset="0"/>
              </a:rPr>
              <a:t>variation.</a:t>
            </a:r>
          </a:p>
          <a:p>
            <a:pPr algn="l" rtl="0" eaLnBrk="0" fontAlgn="base" hangingPunct="0">
              <a:spcBef>
                <a:spcPct val="20000"/>
              </a:spcBef>
              <a:spcAft>
                <a:spcPct val="0"/>
              </a:spcAft>
              <a:buClr>
                <a:srgbClr val="663300"/>
              </a:buClr>
              <a:buSzPct val="75000"/>
            </a:pPr>
            <a:r>
              <a:rPr lang="en-US" sz="2800" kern="0" dirty="0">
                <a:solidFill>
                  <a:srgbClr val="000000"/>
                </a:solidFill>
                <a:latin typeface="Times New Roman" pitchFamily="18" charset="0"/>
                <a:cs typeface="Times New Roman" pitchFamily="18" charset="0"/>
              </a:rPr>
              <a:t>The most recent studies in linguistic stylistics have tended to focus on applications of studies in </a:t>
            </a:r>
            <a:r>
              <a:rPr lang="en-US" sz="2800" b="1" kern="0" dirty="0">
                <a:solidFill>
                  <a:srgbClr val="000000"/>
                </a:solidFill>
                <a:latin typeface="Times New Roman" pitchFamily="18" charset="0"/>
                <a:cs typeface="Times New Roman" pitchFamily="18" charset="0"/>
              </a:rPr>
              <a:t>discourse analysis</a:t>
            </a:r>
            <a:r>
              <a:rPr lang="en-US" sz="2800" kern="0" dirty="0">
                <a:solidFill>
                  <a:srgbClr val="000000"/>
                </a:solidFill>
                <a:latin typeface="Times New Roman" pitchFamily="18" charset="0"/>
                <a:cs typeface="Times New Roman" pitchFamily="18" charset="0"/>
              </a:rPr>
              <a:t> and </a:t>
            </a:r>
            <a:r>
              <a:rPr lang="en-US" sz="2800" b="1" kern="0" dirty="0">
                <a:solidFill>
                  <a:srgbClr val="000000"/>
                </a:solidFill>
                <a:latin typeface="Times New Roman" pitchFamily="18" charset="0"/>
                <a:cs typeface="Times New Roman" pitchFamily="18" charset="0"/>
              </a:rPr>
              <a:t>narrative organization</a:t>
            </a:r>
            <a:r>
              <a:rPr lang="en-US" sz="2800" kern="0" dirty="0">
                <a:solidFill>
                  <a:srgbClr val="000000"/>
                </a:solidFill>
                <a:latin typeface="Times New Roman" pitchFamily="18" charset="0"/>
                <a:cs typeface="Times New Roman" pitchFamily="18" charset="0"/>
              </a:rPr>
              <a:t> to literary text study. </a:t>
            </a:r>
          </a:p>
          <a:p>
            <a:pPr lvl="0" algn="l" rtl="0" eaLnBrk="0" fontAlgn="base" hangingPunct="0">
              <a:spcBef>
                <a:spcPct val="20000"/>
              </a:spcBef>
              <a:spcAft>
                <a:spcPct val="0"/>
              </a:spcAft>
              <a:buClr>
                <a:srgbClr val="663300"/>
              </a:buClr>
              <a:buSzPct val="75000"/>
            </a:pPr>
            <a:r>
              <a:rPr lang="en-US" sz="2800" kern="0" dirty="0" smtClean="0">
                <a:solidFill>
                  <a:srgbClr val="000000"/>
                </a:solidFill>
                <a:latin typeface="Times New Roman" pitchFamily="18" charset="0"/>
                <a:cs typeface="Times New Roman" pitchFamily="18" charset="0"/>
              </a:rPr>
              <a:t>  </a:t>
            </a:r>
            <a:endParaRPr lang="en-US" sz="2800" kern="0" dirty="0">
              <a:solidFill>
                <a:srgbClr val="000000"/>
              </a:solidFill>
              <a:latin typeface="Times New Roman" pitchFamily="18" charset="0"/>
              <a:cs typeface="Times New Roman"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ar-SA" sz="1400" b="0" i="0" u="none" strike="noStrike" kern="0" cap="none" spc="0" normalizeH="0" baseline="0" noProof="0" dirty="0" smtClean="0">
              <a:ln>
                <a:noFill/>
              </a:ln>
              <a:solidFill>
                <a:sysClr val="windowText" lastClr="000000"/>
              </a:solidFill>
              <a:effectLst/>
              <a:uLnTx/>
              <a:uFillTx/>
            </a:endParaRPr>
          </a:p>
        </p:txBody>
      </p:sp>
    </p:spTree>
    <p:extLst>
      <p:ext uri="{BB962C8B-B14F-4D97-AF65-F5344CB8AC3E}">
        <p14:creationId xmlns:p14="http://schemas.microsoft.com/office/powerpoint/2010/main" val="10900058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0100" y="1346796"/>
            <a:ext cx="8387861" cy="5693866"/>
          </a:xfrm>
          <a:prstGeom prst="rect">
            <a:avLst/>
          </a:prstGeom>
        </p:spPr>
        <p:txBody>
          <a:bodyPr wrap="square">
            <a:spAutoFit/>
          </a:bodyPr>
          <a:lstStyle/>
          <a:p>
            <a:pPr marL="342900" lvl="0" indent="-342900" algn="just" rtl="0" eaLnBrk="0" fontAlgn="base" hangingPunct="0">
              <a:spcBef>
                <a:spcPct val="20000"/>
              </a:spcBef>
              <a:spcAft>
                <a:spcPct val="0"/>
              </a:spcAft>
              <a:buClr>
                <a:srgbClr val="663300"/>
              </a:buClr>
              <a:buSzPct val="75000"/>
              <a:buFont typeface="Wingdings" pitchFamily="2" charset="2"/>
              <a:buChar char="p"/>
            </a:pPr>
            <a:r>
              <a:rPr lang="en-US" sz="2800" kern="0" dirty="0">
                <a:solidFill>
                  <a:srgbClr val="000000"/>
                </a:solidFill>
                <a:latin typeface="Times New Roman" pitchFamily="18" charset="0"/>
                <a:cs typeface="Times New Roman" pitchFamily="18" charset="0"/>
              </a:rPr>
              <a:t>The most recent studies in linguistic stylistics have tended to focus on applications of studies in </a:t>
            </a:r>
            <a:r>
              <a:rPr lang="en-US" sz="2800" b="1" kern="0" dirty="0">
                <a:solidFill>
                  <a:srgbClr val="000000"/>
                </a:solidFill>
                <a:latin typeface="Times New Roman" pitchFamily="18" charset="0"/>
                <a:cs typeface="Times New Roman" pitchFamily="18" charset="0"/>
              </a:rPr>
              <a:t>discourse analysis</a:t>
            </a:r>
            <a:r>
              <a:rPr lang="en-US" sz="2800" kern="0" dirty="0">
                <a:solidFill>
                  <a:srgbClr val="000000"/>
                </a:solidFill>
                <a:latin typeface="Times New Roman" pitchFamily="18" charset="0"/>
                <a:cs typeface="Times New Roman" pitchFamily="18" charset="0"/>
              </a:rPr>
              <a:t> and </a:t>
            </a:r>
            <a:r>
              <a:rPr lang="en-US" sz="2800" b="1" kern="0" dirty="0">
                <a:solidFill>
                  <a:srgbClr val="000000"/>
                </a:solidFill>
                <a:latin typeface="Times New Roman" pitchFamily="18" charset="0"/>
                <a:cs typeface="Times New Roman" pitchFamily="18" charset="0"/>
              </a:rPr>
              <a:t>narrative organization</a:t>
            </a:r>
            <a:r>
              <a:rPr lang="en-US" sz="2800" kern="0" dirty="0">
                <a:solidFill>
                  <a:srgbClr val="000000"/>
                </a:solidFill>
                <a:latin typeface="Times New Roman" pitchFamily="18" charset="0"/>
                <a:cs typeface="Times New Roman" pitchFamily="18" charset="0"/>
              </a:rPr>
              <a:t> to literary text study</a:t>
            </a:r>
            <a:r>
              <a:rPr lang="en-US" sz="2800" kern="0" dirty="0" smtClean="0">
                <a:solidFill>
                  <a:srgbClr val="000000"/>
                </a:solidFill>
                <a:latin typeface="Times New Roman" pitchFamily="18" charset="0"/>
                <a:cs typeface="Times New Roman" pitchFamily="18" charset="0"/>
              </a:rPr>
              <a:t>.</a:t>
            </a:r>
          </a:p>
          <a:p>
            <a:pPr marL="342900" lvl="0" indent="-342900" algn="l" rtl="0" eaLnBrk="0" fontAlgn="base" hangingPunct="0">
              <a:lnSpc>
                <a:spcPct val="90000"/>
              </a:lnSpc>
              <a:spcBef>
                <a:spcPct val="20000"/>
              </a:spcBef>
              <a:spcAft>
                <a:spcPct val="0"/>
              </a:spcAft>
              <a:buClr>
                <a:srgbClr val="663300"/>
              </a:buClr>
              <a:buSzPct val="75000"/>
              <a:buFont typeface="Wingdings" pitchFamily="2" charset="2"/>
              <a:buChar char="p"/>
            </a:pPr>
            <a:r>
              <a:rPr lang="en-US" sz="2800" kern="0" dirty="0">
                <a:solidFill>
                  <a:srgbClr val="000000"/>
                </a:solidFill>
                <a:latin typeface="Times New Roman" pitchFamily="18" charset="0"/>
                <a:cs typeface="Times New Roman" pitchFamily="18" charset="0"/>
              </a:rPr>
              <a:t>Burton (1980,1982)employs models for spoken discourse analysis based on Sinclair and </a:t>
            </a:r>
            <a:r>
              <a:rPr lang="en-US" sz="2800" kern="0" dirty="0" err="1">
                <a:solidFill>
                  <a:srgbClr val="000000"/>
                </a:solidFill>
                <a:latin typeface="Times New Roman" pitchFamily="18" charset="0"/>
                <a:cs typeface="Times New Roman" pitchFamily="18" charset="0"/>
              </a:rPr>
              <a:t>Coulthard</a:t>
            </a:r>
            <a:r>
              <a:rPr lang="en-US" sz="2800" kern="0" dirty="0">
                <a:solidFill>
                  <a:srgbClr val="000000"/>
                </a:solidFill>
                <a:latin typeface="Times New Roman" pitchFamily="18" charset="0"/>
                <a:cs typeface="Times New Roman" pitchFamily="18" charset="0"/>
              </a:rPr>
              <a:t> (1975)for the analysis of drama dialogue </a:t>
            </a:r>
          </a:p>
          <a:p>
            <a:pPr marL="342900" lvl="0" indent="-342900" algn="just" rtl="0" eaLnBrk="0" fontAlgn="base" hangingPunct="0">
              <a:lnSpc>
                <a:spcPct val="90000"/>
              </a:lnSpc>
              <a:spcBef>
                <a:spcPct val="20000"/>
              </a:spcBef>
              <a:spcAft>
                <a:spcPct val="0"/>
              </a:spcAft>
              <a:buClr>
                <a:srgbClr val="663300"/>
              </a:buClr>
              <a:buSzPct val="75000"/>
              <a:buFont typeface="Wingdings" pitchFamily="2" charset="2"/>
              <a:buChar char="p"/>
            </a:pPr>
            <a:r>
              <a:rPr lang="en-US" sz="2800" kern="0" dirty="0">
                <a:solidFill>
                  <a:srgbClr val="000000"/>
                </a:solidFill>
                <a:latin typeface="Times New Roman" pitchFamily="18" charset="0"/>
                <a:cs typeface="Times New Roman" pitchFamily="18" charset="0"/>
              </a:rPr>
              <a:t>Short (1981) use analysis based on </a:t>
            </a:r>
            <a:r>
              <a:rPr lang="en-US" sz="2800" kern="0" dirty="0" err="1">
                <a:solidFill>
                  <a:srgbClr val="000000"/>
                </a:solidFill>
                <a:latin typeface="Times New Roman" pitchFamily="18" charset="0"/>
                <a:cs typeface="Times New Roman" pitchFamily="18" charset="0"/>
              </a:rPr>
              <a:t>Gricean</a:t>
            </a:r>
            <a:r>
              <a:rPr lang="en-US" sz="2800" kern="0" dirty="0">
                <a:solidFill>
                  <a:srgbClr val="000000"/>
                </a:solidFill>
                <a:latin typeface="Times New Roman" pitchFamily="18" charset="0"/>
                <a:cs typeface="Times New Roman" pitchFamily="18" charset="0"/>
              </a:rPr>
              <a:t> and speech act theory. Carter and Simpson (1982) use narrative models based on </a:t>
            </a:r>
            <a:r>
              <a:rPr lang="en-US" sz="2800" kern="0" dirty="0" err="1">
                <a:solidFill>
                  <a:srgbClr val="000000"/>
                </a:solidFill>
                <a:latin typeface="Times New Roman" pitchFamily="18" charset="0"/>
                <a:cs typeface="Times New Roman" pitchFamily="18" charset="0"/>
              </a:rPr>
              <a:t>Labov</a:t>
            </a:r>
            <a:r>
              <a:rPr lang="en-US" sz="2800" kern="0" dirty="0">
                <a:solidFill>
                  <a:srgbClr val="000000"/>
                </a:solidFill>
                <a:latin typeface="Times New Roman" pitchFamily="18" charset="0"/>
                <a:cs typeface="Times New Roman" pitchFamily="18" charset="0"/>
              </a:rPr>
              <a:t> (1972).</a:t>
            </a:r>
          </a:p>
          <a:p>
            <a:pPr marL="342900" lvl="0" indent="-342900" algn="l" rtl="0" eaLnBrk="0" fontAlgn="base" hangingPunct="0">
              <a:lnSpc>
                <a:spcPct val="90000"/>
              </a:lnSpc>
              <a:spcBef>
                <a:spcPct val="20000"/>
              </a:spcBef>
              <a:spcAft>
                <a:spcPct val="0"/>
              </a:spcAft>
              <a:buClr>
                <a:srgbClr val="663300"/>
              </a:buClr>
              <a:buSzPct val="75000"/>
              <a:buFont typeface="Wingdings" pitchFamily="2" charset="2"/>
              <a:buChar char="p"/>
            </a:pPr>
            <a:r>
              <a:rPr lang="en-US" sz="2800" kern="0" dirty="0">
                <a:solidFill>
                  <a:srgbClr val="000000"/>
                </a:solidFill>
                <a:latin typeface="Times New Roman" pitchFamily="18" charset="0"/>
                <a:cs typeface="Times New Roman" pitchFamily="18" charset="0"/>
              </a:rPr>
              <a:t>Fowler (1981; 1982) exploits </a:t>
            </a:r>
            <a:r>
              <a:rPr lang="en-US" sz="2800" kern="0" dirty="0" err="1">
                <a:solidFill>
                  <a:srgbClr val="000000"/>
                </a:solidFill>
                <a:latin typeface="Times New Roman" pitchFamily="18" charset="0"/>
                <a:cs typeface="Times New Roman" pitchFamily="18" charset="0"/>
              </a:rPr>
              <a:t>Hallidayan</a:t>
            </a:r>
            <a:r>
              <a:rPr lang="en-US" sz="2800" kern="0" dirty="0">
                <a:solidFill>
                  <a:srgbClr val="000000"/>
                </a:solidFill>
                <a:latin typeface="Times New Roman" pitchFamily="18" charset="0"/>
                <a:cs typeface="Times New Roman" pitchFamily="18" charset="0"/>
              </a:rPr>
              <a:t> models from within systematic linguistics </a:t>
            </a:r>
          </a:p>
          <a:p>
            <a:pPr lvl="0" algn="l" rtl="0" eaLnBrk="0" fontAlgn="base" hangingPunct="0">
              <a:spcBef>
                <a:spcPct val="20000"/>
              </a:spcBef>
              <a:spcAft>
                <a:spcPct val="0"/>
              </a:spcAft>
              <a:buClr>
                <a:srgbClr val="663300"/>
              </a:buClr>
              <a:buSzPct val="75000"/>
            </a:pPr>
            <a:r>
              <a:rPr lang="en-US" sz="2800" kern="0" dirty="0" smtClean="0">
                <a:solidFill>
                  <a:srgbClr val="000000"/>
                </a:solidFill>
                <a:latin typeface="Times New Roman" pitchFamily="18" charset="0"/>
                <a:cs typeface="Times New Roman" pitchFamily="18" charset="0"/>
              </a:rPr>
              <a:t> </a:t>
            </a:r>
            <a:endParaRPr lang="en-US" sz="2800" kern="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1709377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8554" y="828216"/>
            <a:ext cx="9003323" cy="5033173"/>
          </a:xfrm>
          <a:prstGeom prst="rect">
            <a:avLst/>
          </a:prstGeom>
        </p:spPr>
        <p:txBody>
          <a:bodyPr wrap="square">
            <a:spAutoFit/>
          </a:bodyPr>
          <a:lstStyle/>
          <a:p>
            <a:pPr lvl="0" algn="ctr" rtl="0" eaLnBrk="0" fontAlgn="base" hangingPunct="0">
              <a:spcBef>
                <a:spcPct val="20000"/>
              </a:spcBef>
              <a:spcAft>
                <a:spcPct val="0"/>
              </a:spcAft>
              <a:buClr>
                <a:srgbClr val="663300"/>
              </a:buClr>
              <a:buSzPct val="75000"/>
            </a:pPr>
            <a:r>
              <a:rPr lang="en-US" sz="4400" b="1" kern="0" dirty="0">
                <a:solidFill>
                  <a:srgbClr val="CC3300"/>
                </a:solidFill>
                <a:latin typeface="Times New Roman" pitchFamily="18" charset="0"/>
                <a:ea typeface="+mj-ea"/>
                <a:cs typeface="Times New Roman" pitchFamily="18" charset="0"/>
              </a:rPr>
              <a:t>Literary </a:t>
            </a:r>
            <a:r>
              <a:rPr lang="en-US" sz="4400" b="1" kern="0" dirty="0" smtClean="0">
                <a:solidFill>
                  <a:srgbClr val="CC3300"/>
                </a:solidFill>
                <a:latin typeface="Times New Roman" pitchFamily="18" charset="0"/>
                <a:ea typeface="+mj-ea"/>
                <a:cs typeface="Times New Roman" pitchFamily="18" charset="0"/>
              </a:rPr>
              <a:t>stylistics</a:t>
            </a:r>
            <a:endParaRPr lang="en-US" sz="2000" kern="0" dirty="0" smtClean="0">
              <a:solidFill>
                <a:srgbClr val="000000"/>
              </a:solidFill>
              <a:latin typeface="Times New Roman" pitchFamily="18" charset="0"/>
              <a:cs typeface="Times New Roman" pitchFamily="18" charset="0"/>
            </a:endParaRPr>
          </a:p>
          <a:p>
            <a:pPr lvl="0" algn="l" rtl="0" eaLnBrk="0" fontAlgn="base" hangingPunct="0">
              <a:lnSpc>
                <a:spcPct val="200000"/>
              </a:lnSpc>
              <a:spcBef>
                <a:spcPct val="20000"/>
              </a:spcBef>
              <a:spcAft>
                <a:spcPct val="0"/>
              </a:spcAft>
              <a:buClr>
                <a:srgbClr val="663300"/>
              </a:buClr>
              <a:buSzPct val="75000"/>
            </a:pPr>
            <a:r>
              <a:rPr lang="en-US" sz="2800" kern="0" dirty="0" smtClean="0">
                <a:solidFill>
                  <a:srgbClr val="000000"/>
                </a:solidFill>
                <a:latin typeface="Times New Roman" pitchFamily="18" charset="0"/>
                <a:cs typeface="Times New Roman" pitchFamily="18" charset="0"/>
              </a:rPr>
              <a:t>It established </a:t>
            </a:r>
            <a:r>
              <a:rPr lang="en-US" sz="2800" kern="0" dirty="0">
                <a:solidFill>
                  <a:srgbClr val="000000"/>
                </a:solidFill>
                <a:latin typeface="Times New Roman" pitchFamily="18" charset="0"/>
                <a:cs typeface="Times New Roman" pitchFamily="18" charset="0"/>
              </a:rPr>
              <a:t>methods of close reading or practical criticism of texts, the procedures of literary stylistics remain traditional in character in spite of development in literary theory (</a:t>
            </a:r>
            <a:r>
              <a:rPr lang="en-US" sz="2800" b="1" kern="0" dirty="0">
                <a:solidFill>
                  <a:srgbClr val="0070C0"/>
                </a:solidFill>
                <a:latin typeface="Times New Roman" pitchFamily="18" charset="0"/>
                <a:cs typeface="Times New Roman" pitchFamily="18" charset="0"/>
              </a:rPr>
              <a:t>e.g. post </a:t>
            </a:r>
            <a:r>
              <a:rPr lang="en-US" sz="2800" b="1" kern="0" dirty="0" smtClean="0">
                <a:solidFill>
                  <a:srgbClr val="0070C0"/>
                </a:solidFill>
                <a:latin typeface="Times New Roman" pitchFamily="18" charset="0"/>
                <a:cs typeface="Times New Roman" pitchFamily="18" charset="0"/>
              </a:rPr>
              <a:t>-structuralism</a:t>
            </a:r>
            <a:r>
              <a:rPr lang="en-US" sz="2800" kern="0" dirty="0">
                <a:solidFill>
                  <a:srgbClr val="000000"/>
                </a:solidFill>
                <a:latin typeface="Times New Roman" pitchFamily="18" charset="0"/>
                <a:cs typeface="Times New Roman" pitchFamily="18" charset="0"/>
              </a:rPr>
              <a:t>) which challenge assumptions about the role of language in depicting literary </a:t>
            </a:r>
            <a:r>
              <a:rPr lang="en-US" sz="2800" kern="0" dirty="0" smtClean="0">
                <a:solidFill>
                  <a:srgbClr val="000000"/>
                </a:solidFill>
                <a:latin typeface="Times New Roman" pitchFamily="18" charset="0"/>
                <a:cs typeface="Times New Roman" pitchFamily="18" charset="0"/>
              </a:rPr>
              <a:t>realities. </a:t>
            </a:r>
            <a:endParaRPr lang="en-US" sz="2800" kern="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6159318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C675255B-1F56-674A-A420-DA1645E81F0E}"/>
              </a:ext>
            </a:extLst>
          </p:cNvPr>
          <p:cNvSpPr>
            <a:spLocks noGrp="1"/>
          </p:cNvSpPr>
          <p:nvPr>
            <p:ph type="title"/>
          </p:nvPr>
        </p:nvSpPr>
        <p:spPr>
          <a:xfrm>
            <a:off x="61546" y="624254"/>
            <a:ext cx="9416562" cy="5433646"/>
          </a:xfrm>
          <a:solidFill>
            <a:schemeClr val="accent1">
              <a:lumMod val="20000"/>
              <a:lumOff val="80000"/>
            </a:schemeClr>
          </a:solidFill>
        </p:spPr>
        <p:txBody>
          <a:bodyPr>
            <a:normAutofit fontScale="90000"/>
          </a:bodyPr>
          <a:lstStyle/>
          <a:p>
            <a:pPr marL="342900" lvl="0" indent="-342900" algn="ctr" defTabSz="914400" fontAlgn="base">
              <a:spcBef>
                <a:spcPct val="20000"/>
              </a:spcBef>
              <a:spcAft>
                <a:spcPct val="0"/>
              </a:spcAft>
            </a:pPr>
            <a:r>
              <a:rPr lang="en-US" sz="4000" b="1" dirty="0">
                <a:solidFill>
                  <a:schemeClr val="tx1"/>
                </a:solidFill>
                <a:latin typeface="Times New Roman" pitchFamily="18" charset="0"/>
                <a:cs typeface="Times New Roman" pitchFamily="18" charset="0"/>
              </a:rPr>
              <a:t>What Is Stylistics?</a:t>
            </a:r>
            <a:r>
              <a:rPr lang="en-US" sz="4400" dirty="0" smtClean="0">
                <a:latin typeface="Times New Roman" pitchFamily="18" charset="0"/>
                <a:cs typeface="Times New Roman" pitchFamily="18" charset="0"/>
              </a:rPr>
              <a:t/>
            </a:r>
            <a:br>
              <a:rPr lang="en-US" sz="4400" dirty="0" smtClean="0">
                <a:latin typeface="Times New Roman" pitchFamily="18" charset="0"/>
                <a:cs typeface="Times New Roman" pitchFamily="18" charset="0"/>
              </a:rPr>
            </a:br>
            <a:r>
              <a:rPr lang="en-US" sz="2700" b="1" dirty="0" smtClean="0">
                <a:solidFill>
                  <a:schemeClr val="tx1"/>
                </a:solidFill>
                <a:latin typeface="Times" pitchFamily="18" charset="0"/>
              </a:rPr>
              <a:t/>
            </a:r>
            <a:br>
              <a:rPr lang="en-US" sz="2700" b="1" dirty="0" smtClean="0">
                <a:solidFill>
                  <a:schemeClr val="tx1"/>
                </a:solidFill>
                <a:latin typeface="Times" pitchFamily="18" charset="0"/>
              </a:rPr>
            </a:br>
            <a:r>
              <a:rPr lang="en-US" sz="4000" b="1" kern="0" dirty="0">
                <a:solidFill>
                  <a:srgbClr val="CC9900"/>
                </a:solidFill>
                <a:latin typeface="Times New Roman" pitchFamily="18" charset="0"/>
                <a:ea typeface="+mn-ea"/>
                <a:cs typeface="Times New Roman" pitchFamily="18" charset="0"/>
              </a:rPr>
              <a:t>Stylistics </a:t>
            </a:r>
            <a:r>
              <a:rPr lang="en-US" sz="4000" kern="0" dirty="0">
                <a:solidFill>
                  <a:srgbClr val="663300"/>
                </a:solidFill>
                <a:latin typeface="Times New Roman" pitchFamily="18" charset="0"/>
                <a:ea typeface="+mn-ea"/>
                <a:cs typeface="Times New Roman" pitchFamily="18" charset="0"/>
              </a:rPr>
              <a:t>is the science which explores how readers interact with the language of (mainly literary) texts in order to explain how we understand, and are affected by </a:t>
            </a:r>
            <a:r>
              <a:rPr lang="ar-SA" sz="4000" kern="0" dirty="0" smtClean="0">
                <a:solidFill>
                  <a:srgbClr val="663300"/>
                </a:solidFill>
                <a:latin typeface="Times New Roman" pitchFamily="18" charset="0"/>
                <a:ea typeface="+mn-ea"/>
                <a:cs typeface="Times New Roman" pitchFamily="18" charset="0"/>
              </a:rPr>
              <a:t/>
            </a:r>
            <a:br>
              <a:rPr lang="ar-SA" sz="4000" kern="0" dirty="0" smtClean="0">
                <a:solidFill>
                  <a:srgbClr val="663300"/>
                </a:solidFill>
                <a:latin typeface="Times New Roman" pitchFamily="18" charset="0"/>
                <a:ea typeface="+mn-ea"/>
                <a:cs typeface="Times New Roman" pitchFamily="18" charset="0"/>
              </a:rPr>
            </a:br>
            <a:r>
              <a:rPr lang="en-US" sz="4000" kern="0" dirty="0" smtClean="0">
                <a:solidFill>
                  <a:srgbClr val="663300"/>
                </a:solidFill>
                <a:latin typeface="Times New Roman" pitchFamily="18" charset="0"/>
                <a:ea typeface="+mn-ea"/>
                <a:cs typeface="Times New Roman" pitchFamily="18" charset="0"/>
              </a:rPr>
              <a:t>texts </a:t>
            </a:r>
            <a:r>
              <a:rPr lang="en-US" sz="4000" kern="0" dirty="0">
                <a:solidFill>
                  <a:srgbClr val="663300"/>
                </a:solidFill>
                <a:latin typeface="Times New Roman" pitchFamily="18" charset="0"/>
                <a:ea typeface="+mn-ea"/>
                <a:cs typeface="Times New Roman" pitchFamily="18" charset="0"/>
              </a:rPr>
              <a:t>when we read them.</a:t>
            </a:r>
            <a:r>
              <a:rPr lang="en-US" sz="4400" b="1" kern="0" dirty="0">
                <a:solidFill>
                  <a:srgbClr val="CC9900"/>
                </a:solidFill>
                <a:latin typeface="Times New Roman" pitchFamily="18" charset="0"/>
                <a:ea typeface="+mn-ea"/>
                <a:cs typeface="Times New Roman" pitchFamily="18" charset="0"/>
              </a:rPr>
              <a:t/>
            </a:r>
            <a:br>
              <a:rPr lang="en-US" sz="4400" b="1" kern="0" dirty="0">
                <a:solidFill>
                  <a:srgbClr val="CC9900"/>
                </a:solidFill>
                <a:latin typeface="Times New Roman" pitchFamily="18" charset="0"/>
                <a:ea typeface="+mn-ea"/>
                <a:cs typeface="Times New Roman" pitchFamily="18" charset="0"/>
              </a:rPr>
            </a:br>
            <a:r>
              <a:rPr lang="en-US" b="1" dirty="0" smtClean="0"/>
              <a:t/>
            </a:r>
            <a:br>
              <a:rPr lang="en-US" b="1" dirty="0" smtClean="0"/>
            </a:br>
            <a:r>
              <a:rPr lang="en-US" b="1" dirty="0" smtClean="0"/>
              <a:t/>
            </a:r>
            <a:br>
              <a:rPr lang="en-US" b="1" dirty="0" smtClean="0"/>
            </a:br>
            <a:r>
              <a:rPr lang="en-US" b="1" dirty="0" smtClean="0">
                <a:solidFill>
                  <a:schemeClr val="tx1"/>
                </a:solidFill>
              </a:rPr>
              <a:t/>
            </a:r>
            <a:br>
              <a:rPr lang="en-US" b="1" dirty="0" smtClean="0">
                <a:solidFill>
                  <a:schemeClr val="tx1"/>
                </a:solidFill>
              </a:rPr>
            </a:br>
            <a:r>
              <a:rPr lang="en-US" dirty="0" smtClean="0">
                <a:solidFill>
                  <a:schemeClr val="accent6">
                    <a:lumMod val="75000"/>
                  </a:schemeClr>
                </a:solidFill>
              </a:rPr>
              <a:t/>
            </a:r>
            <a:br>
              <a:rPr lang="en-US" dirty="0" smtClean="0">
                <a:solidFill>
                  <a:schemeClr val="accent6">
                    <a:lumMod val="75000"/>
                  </a:schemeClr>
                </a:solidFill>
              </a:rPr>
            </a:br>
            <a:endParaRPr lang="ar-SA" dirty="0">
              <a:solidFill>
                <a:schemeClr val="accent6">
                  <a:lumMod val="75000"/>
                </a:schemeClr>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3363" y="4227634"/>
            <a:ext cx="2804746" cy="18302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467704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9942" y="138358"/>
            <a:ext cx="8596668" cy="6719642"/>
          </a:xfrm>
        </p:spPr>
        <p:txBody>
          <a:bodyPr>
            <a:noAutofit/>
          </a:bodyPr>
          <a:lstStyle/>
          <a:p>
            <a:pPr lvl="0" algn="just" defTabSz="914400" rtl="0" eaLnBrk="0" fontAlgn="base" hangingPunct="0">
              <a:spcBef>
                <a:spcPct val="20000"/>
              </a:spcBef>
              <a:spcAft>
                <a:spcPct val="0"/>
              </a:spcAft>
              <a:buClr>
                <a:srgbClr val="663300"/>
              </a:buClr>
              <a:buSzPct val="75000"/>
              <a:buFont typeface="Wingdings" pitchFamily="2" charset="2"/>
              <a:buChar char="p"/>
            </a:pPr>
            <a:r>
              <a:rPr lang="en-US" sz="2400" kern="0" dirty="0">
                <a:solidFill>
                  <a:srgbClr val="FF0000"/>
                </a:solidFill>
                <a:latin typeface="Times New Roman" pitchFamily="18" charset="0"/>
                <a:cs typeface="Times New Roman" pitchFamily="18" charset="0"/>
              </a:rPr>
              <a:t>Stylistics</a:t>
            </a:r>
            <a:r>
              <a:rPr lang="en-US" sz="2400" kern="0" dirty="0">
                <a:solidFill>
                  <a:srgbClr val="000000"/>
                </a:solidFill>
                <a:latin typeface="Times New Roman" pitchFamily="18" charset="0"/>
                <a:cs typeface="Times New Roman" pitchFamily="18" charset="0"/>
              </a:rPr>
              <a:t> is the scientific study of style, which can be viewed in several ways. </a:t>
            </a:r>
          </a:p>
          <a:p>
            <a:pPr lvl="0" algn="just" defTabSz="914400" rtl="0" eaLnBrk="0" fontAlgn="base" hangingPunct="0">
              <a:spcBef>
                <a:spcPct val="20000"/>
              </a:spcBef>
              <a:spcAft>
                <a:spcPct val="0"/>
              </a:spcAft>
              <a:buClr>
                <a:srgbClr val="663300"/>
              </a:buClr>
              <a:buSzPct val="75000"/>
              <a:buFont typeface="Wingdings" pitchFamily="2" charset="2"/>
              <a:buChar char="p"/>
            </a:pPr>
            <a:r>
              <a:rPr lang="en-US" sz="2400" kern="0" dirty="0">
                <a:solidFill>
                  <a:srgbClr val="000000"/>
                </a:solidFill>
                <a:latin typeface="Times New Roman" pitchFamily="18" charset="0"/>
                <a:cs typeface="Times New Roman" pitchFamily="18" charset="0"/>
              </a:rPr>
              <a:t>More technically, </a:t>
            </a:r>
            <a:r>
              <a:rPr lang="en-US" sz="2400" kern="0" dirty="0">
                <a:solidFill>
                  <a:srgbClr val="FF0000"/>
                </a:solidFill>
                <a:latin typeface="Times New Roman" pitchFamily="18" charset="0"/>
                <a:cs typeface="Times New Roman" pitchFamily="18" charset="0"/>
              </a:rPr>
              <a:t>stylistics</a:t>
            </a:r>
            <a:r>
              <a:rPr lang="en-US" sz="2400" kern="0" dirty="0">
                <a:solidFill>
                  <a:srgbClr val="000000"/>
                </a:solidFill>
                <a:latin typeface="Times New Roman" pitchFamily="18" charset="0"/>
                <a:cs typeface="Times New Roman" pitchFamily="18" charset="0"/>
              </a:rPr>
              <a:t> is the study of the linguistic features of a literary </a:t>
            </a:r>
            <a:r>
              <a:rPr lang="en-US" sz="2400" kern="0" dirty="0" smtClean="0">
                <a:solidFill>
                  <a:srgbClr val="000000"/>
                </a:solidFill>
                <a:latin typeface="Times New Roman" pitchFamily="18" charset="0"/>
                <a:cs typeface="Times New Roman" pitchFamily="18" charset="0"/>
              </a:rPr>
              <a:t>text: phonological</a:t>
            </a:r>
            <a:r>
              <a:rPr lang="en-US" sz="2400" kern="0" dirty="0">
                <a:solidFill>
                  <a:srgbClr val="000000"/>
                </a:solidFill>
                <a:latin typeface="Times New Roman" pitchFamily="18" charset="0"/>
                <a:cs typeface="Times New Roman" pitchFamily="18" charset="0"/>
              </a:rPr>
              <a:t>, lexical, </a:t>
            </a:r>
            <a:r>
              <a:rPr lang="en-US" sz="2400" kern="0" dirty="0" smtClean="0">
                <a:solidFill>
                  <a:srgbClr val="000000"/>
                </a:solidFill>
                <a:latin typeface="Times New Roman" pitchFamily="18" charset="0"/>
                <a:cs typeface="Times New Roman" pitchFamily="18" charset="0"/>
              </a:rPr>
              <a:t>syntactical, which </a:t>
            </a:r>
            <a:r>
              <a:rPr lang="en-US" sz="2400" kern="0" dirty="0">
                <a:solidFill>
                  <a:srgbClr val="000000"/>
                </a:solidFill>
                <a:latin typeface="Times New Roman" pitchFamily="18" charset="0"/>
                <a:cs typeface="Times New Roman" pitchFamily="18" charset="0"/>
              </a:rPr>
              <a:t>directly </a:t>
            </a:r>
            <a:r>
              <a:rPr lang="en-US" sz="2400" kern="0" dirty="0" smtClean="0">
                <a:solidFill>
                  <a:srgbClr val="000000"/>
                </a:solidFill>
                <a:latin typeface="Times New Roman" pitchFamily="18" charset="0"/>
                <a:cs typeface="Times New Roman" pitchFamily="18" charset="0"/>
              </a:rPr>
              <a:t>affect </a:t>
            </a:r>
            <a:r>
              <a:rPr lang="en-US" sz="2400" kern="0" dirty="0">
                <a:solidFill>
                  <a:srgbClr val="000000"/>
                </a:solidFill>
                <a:latin typeface="Times New Roman" pitchFamily="18" charset="0"/>
                <a:cs typeface="Times New Roman" pitchFamily="18" charset="0"/>
              </a:rPr>
              <a:t>the meaning of an utterance.</a:t>
            </a:r>
          </a:p>
          <a:p>
            <a:pPr lvl="0" algn="just" defTabSz="914400" rtl="0" eaLnBrk="0" fontAlgn="base" hangingPunct="0">
              <a:spcBef>
                <a:spcPct val="20000"/>
              </a:spcBef>
              <a:spcAft>
                <a:spcPct val="0"/>
              </a:spcAft>
              <a:buClr>
                <a:srgbClr val="663300"/>
              </a:buClr>
              <a:buSzPct val="75000"/>
              <a:buFont typeface="Wingdings" pitchFamily="2" charset="2"/>
              <a:buChar char="p"/>
            </a:pPr>
            <a:r>
              <a:rPr lang="en-US" sz="2400" kern="0" dirty="0">
                <a:solidFill>
                  <a:srgbClr val="FF0000"/>
                </a:solidFill>
                <a:latin typeface="Times New Roman" pitchFamily="18" charset="0"/>
                <a:cs typeface="Times New Roman" pitchFamily="18" charset="0"/>
              </a:rPr>
              <a:t>S</a:t>
            </a:r>
            <a:r>
              <a:rPr lang="en-US" sz="2400" kern="0" dirty="0" smtClean="0">
                <a:solidFill>
                  <a:srgbClr val="FF0000"/>
                </a:solidFill>
                <a:latin typeface="Times New Roman" pitchFamily="18" charset="0"/>
                <a:cs typeface="Times New Roman" pitchFamily="18" charset="0"/>
              </a:rPr>
              <a:t>tylistics</a:t>
            </a:r>
            <a:r>
              <a:rPr lang="en-US" sz="2400" kern="0" dirty="0" smtClean="0">
                <a:solidFill>
                  <a:srgbClr val="000000"/>
                </a:solidFill>
                <a:latin typeface="Times New Roman" pitchFamily="18" charset="0"/>
                <a:cs typeface="Times New Roman" pitchFamily="18" charset="0"/>
              </a:rPr>
              <a:t> </a:t>
            </a:r>
            <a:r>
              <a:rPr lang="en-US" sz="2400" kern="0" dirty="0">
                <a:solidFill>
                  <a:srgbClr val="000000"/>
                </a:solidFill>
                <a:latin typeface="Times New Roman" pitchFamily="18" charset="0"/>
                <a:cs typeface="Times New Roman" pitchFamily="18" charset="0"/>
              </a:rPr>
              <a:t>is </a:t>
            </a:r>
            <a:r>
              <a:rPr lang="en-US" sz="2400" kern="0" dirty="0" smtClean="0">
                <a:solidFill>
                  <a:srgbClr val="000000"/>
                </a:solidFill>
                <a:latin typeface="Times New Roman" pitchFamily="18" charset="0"/>
                <a:cs typeface="Times New Roman" pitchFamily="18" charset="0"/>
              </a:rPr>
              <a:t>the branch of general linguistics that deals with:</a:t>
            </a:r>
          </a:p>
          <a:p>
            <a:pPr marL="0" lvl="0" indent="0" algn="just" defTabSz="914400" rtl="0" eaLnBrk="0" fontAlgn="base" hangingPunct="0">
              <a:spcBef>
                <a:spcPct val="20000"/>
              </a:spcBef>
              <a:spcAft>
                <a:spcPct val="0"/>
              </a:spcAft>
              <a:buClr>
                <a:srgbClr val="663300"/>
              </a:buClr>
              <a:buSzPct val="75000"/>
              <a:buNone/>
            </a:pPr>
            <a:endParaRPr lang="en-US" sz="2400" kern="0" dirty="0" smtClean="0">
              <a:solidFill>
                <a:srgbClr val="000000"/>
              </a:solidFill>
              <a:latin typeface="Times New Roman" pitchFamily="18" charset="0"/>
              <a:cs typeface="Times New Roman" pitchFamily="18" charset="0"/>
            </a:endParaRPr>
          </a:p>
          <a:p>
            <a:pPr marL="514350" lvl="0" indent="-514350" algn="just" defTabSz="914400" rtl="0" eaLnBrk="0" fontAlgn="base" hangingPunct="0">
              <a:spcBef>
                <a:spcPct val="20000"/>
              </a:spcBef>
              <a:spcAft>
                <a:spcPct val="0"/>
              </a:spcAft>
              <a:buClr>
                <a:srgbClr val="663300"/>
              </a:buClr>
              <a:buSzPct val="75000"/>
              <a:buAutoNum type="alphaLcPeriod"/>
            </a:pPr>
            <a:r>
              <a:rPr lang="en-US" sz="2400" kern="0" dirty="0" smtClean="0">
                <a:solidFill>
                  <a:srgbClr val="000000"/>
                </a:solidFill>
                <a:latin typeface="Times New Roman" pitchFamily="18" charset="0"/>
                <a:cs typeface="Times New Roman" pitchFamily="18" charset="0"/>
              </a:rPr>
              <a:t>The investigation of the inventory of special language media which by their ontological features secure the desirable effect of the utterance and</a:t>
            </a:r>
          </a:p>
          <a:p>
            <a:pPr marL="514350" lvl="0" indent="-514350" algn="just" defTabSz="914400" rtl="0" eaLnBrk="0" fontAlgn="base" hangingPunct="0">
              <a:spcBef>
                <a:spcPct val="20000"/>
              </a:spcBef>
              <a:spcAft>
                <a:spcPct val="0"/>
              </a:spcAft>
              <a:buClr>
                <a:srgbClr val="663300"/>
              </a:buClr>
              <a:buSzPct val="75000"/>
              <a:buAutoNum type="alphaLcPeriod"/>
            </a:pPr>
            <a:r>
              <a:rPr lang="en-US" sz="2400" kern="0" dirty="0" smtClean="0">
                <a:solidFill>
                  <a:srgbClr val="000000"/>
                </a:solidFill>
                <a:latin typeface="Times New Roman" pitchFamily="18" charset="0"/>
                <a:cs typeface="Times New Roman" pitchFamily="18" charset="0"/>
              </a:rPr>
              <a:t>Certain types of texts (discourse) which due to the choice and arrangement of language means are distinguished by the pragmatic aspect of the communication</a:t>
            </a:r>
          </a:p>
          <a:p>
            <a:pPr marL="514350" lvl="0" indent="-514350" algn="l" defTabSz="914400" rtl="0" eaLnBrk="0" fontAlgn="base" hangingPunct="0">
              <a:spcBef>
                <a:spcPct val="20000"/>
              </a:spcBef>
              <a:spcAft>
                <a:spcPct val="0"/>
              </a:spcAft>
              <a:buClr>
                <a:srgbClr val="663300"/>
              </a:buClr>
              <a:buSzPct val="75000"/>
              <a:buAutoNum type="alphaLcPeriod"/>
            </a:pPr>
            <a:endParaRPr lang="en-US" sz="3200" kern="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892060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14754"/>
          </a:xfrm>
        </p:spPr>
        <p:txBody>
          <a:bodyPr>
            <a:normAutofit/>
          </a:bodyPr>
          <a:lstStyle/>
          <a:p>
            <a:pPr algn="ctr"/>
            <a:r>
              <a:rPr lang="en-US" sz="3200" b="1" dirty="0" smtClean="0">
                <a:solidFill>
                  <a:schemeClr val="tx1"/>
                </a:solidFill>
                <a:latin typeface="Times" pitchFamily="18" charset="0"/>
              </a:rPr>
              <a:t>Definition of Stylistics (continued)</a:t>
            </a:r>
            <a:endParaRPr lang="en-US" sz="3200" b="1" dirty="0">
              <a:solidFill>
                <a:schemeClr val="tx1"/>
              </a:solidFill>
              <a:latin typeface="Times" pitchFamily="18" charset="0"/>
            </a:endParaRPr>
          </a:p>
        </p:txBody>
      </p:sp>
      <p:sp>
        <p:nvSpPr>
          <p:cNvPr id="3" name="Content Placeholder 2"/>
          <p:cNvSpPr>
            <a:spLocks noGrp="1"/>
          </p:cNvSpPr>
          <p:nvPr>
            <p:ph idx="1"/>
          </p:nvPr>
        </p:nvSpPr>
        <p:spPr>
          <a:xfrm>
            <a:off x="677334" y="1292469"/>
            <a:ext cx="8596668" cy="4748893"/>
          </a:xfrm>
          <a:solidFill>
            <a:schemeClr val="accent1">
              <a:lumMod val="20000"/>
              <a:lumOff val="80000"/>
            </a:schemeClr>
          </a:solidFill>
        </p:spPr>
        <p:txBody>
          <a:bodyPr>
            <a:normAutofit/>
          </a:bodyPr>
          <a:lstStyle/>
          <a:p>
            <a:pPr lvl="0" algn="l" defTabSz="914400" fontAlgn="base">
              <a:spcBef>
                <a:spcPct val="20000"/>
              </a:spcBef>
              <a:spcAft>
                <a:spcPct val="0"/>
              </a:spcAft>
              <a:buClr>
                <a:srgbClr val="663300"/>
              </a:buClr>
              <a:buSzPct val="75000"/>
              <a:buNone/>
            </a:pPr>
            <a:r>
              <a:rPr lang="en-US" sz="2400" b="1" kern="0" dirty="0">
                <a:solidFill>
                  <a:srgbClr val="CC9900"/>
                </a:solidFill>
                <a:latin typeface="Times New Roman" pitchFamily="18" charset="0"/>
                <a:cs typeface="Times New Roman" pitchFamily="18" charset="0"/>
              </a:rPr>
              <a:t>Stylistics</a:t>
            </a:r>
            <a:r>
              <a:rPr lang="en-US" sz="2400" b="1" kern="0" dirty="0">
                <a:solidFill>
                  <a:srgbClr val="663300"/>
                </a:solidFill>
                <a:latin typeface="Times New Roman" pitchFamily="18" charset="0"/>
                <a:cs typeface="Times New Roman" pitchFamily="18" charset="0"/>
              </a:rPr>
              <a:t>, </a:t>
            </a:r>
            <a:r>
              <a:rPr lang="en-US" sz="2400" kern="0" dirty="0">
                <a:solidFill>
                  <a:srgbClr val="663300"/>
                </a:solidFill>
                <a:latin typeface="Times New Roman" pitchFamily="18" charset="0"/>
                <a:cs typeface="Times New Roman" pitchFamily="18" charset="0"/>
              </a:rPr>
              <a:t>then, is a sub-discipline which grew up in the second half of the twentieth century: It’s beginnings in Anglo-American criticism are usually traced back to the publication of the books listed below:</a:t>
            </a:r>
          </a:p>
          <a:p>
            <a:pPr lvl="0" algn="l" defTabSz="914400" fontAlgn="base">
              <a:spcBef>
                <a:spcPct val="20000"/>
              </a:spcBef>
              <a:spcAft>
                <a:spcPct val="0"/>
              </a:spcAft>
              <a:buClr>
                <a:srgbClr val="663300"/>
              </a:buClr>
              <a:buSzPct val="75000"/>
              <a:buNone/>
            </a:pPr>
            <a:endParaRPr lang="ar-SA" sz="2400" kern="0" dirty="0" smtClean="0">
              <a:solidFill>
                <a:srgbClr val="663300"/>
              </a:solidFill>
              <a:latin typeface="Times New Roman" pitchFamily="18" charset="0"/>
              <a:cs typeface="Times New Roman" pitchFamily="18" charset="0"/>
            </a:endParaRPr>
          </a:p>
          <a:p>
            <a:pPr lvl="0" algn="l" defTabSz="914400" rtl="0" fontAlgn="base">
              <a:spcBef>
                <a:spcPct val="20000"/>
              </a:spcBef>
              <a:spcAft>
                <a:spcPct val="0"/>
              </a:spcAft>
              <a:buClr>
                <a:srgbClr val="663300"/>
              </a:buClr>
              <a:buSzPct val="75000"/>
              <a:buNone/>
            </a:pPr>
            <a:r>
              <a:rPr lang="en-US" sz="2400" kern="0" dirty="0" smtClean="0">
                <a:solidFill>
                  <a:srgbClr val="663300"/>
                </a:solidFill>
                <a:latin typeface="Times New Roman" pitchFamily="18" charset="0"/>
                <a:cs typeface="Times New Roman" pitchFamily="18" charset="0"/>
              </a:rPr>
              <a:t>- Freeman</a:t>
            </a:r>
            <a:r>
              <a:rPr lang="en-US" sz="2400" kern="0" dirty="0">
                <a:solidFill>
                  <a:srgbClr val="663300"/>
                </a:solidFill>
                <a:latin typeface="Times New Roman" pitchFamily="18" charset="0"/>
                <a:cs typeface="Times New Roman" pitchFamily="18" charset="0"/>
              </a:rPr>
              <a:t>, Donald</a:t>
            </a:r>
            <a:r>
              <a:rPr lang="en-US" sz="2400" kern="0" dirty="0">
                <a:solidFill>
                  <a:srgbClr val="CC3300"/>
                </a:solidFill>
                <a:latin typeface="Times New Roman" pitchFamily="18" charset="0"/>
                <a:cs typeface="Times New Roman" pitchFamily="18" charset="0"/>
              </a:rPr>
              <a:t>, Linguistics and Literary Style.</a:t>
            </a:r>
          </a:p>
          <a:p>
            <a:pPr lvl="0" algn="l" defTabSz="914400" rtl="0" fontAlgn="base">
              <a:spcBef>
                <a:spcPct val="20000"/>
              </a:spcBef>
              <a:spcAft>
                <a:spcPct val="0"/>
              </a:spcAft>
              <a:buClr>
                <a:srgbClr val="663300"/>
              </a:buClr>
              <a:buSzPct val="75000"/>
              <a:buNone/>
            </a:pPr>
            <a:r>
              <a:rPr lang="en-US" sz="2400" kern="0" dirty="0" smtClean="0">
                <a:solidFill>
                  <a:srgbClr val="663300"/>
                </a:solidFill>
                <a:latin typeface="Times New Roman" pitchFamily="18" charset="0"/>
                <a:cs typeface="Times New Roman" pitchFamily="18" charset="0"/>
              </a:rPr>
              <a:t>- Leech</a:t>
            </a:r>
            <a:r>
              <a:rPr lang="en-US" sz="2400" kern="0" dirty="0">
                <a:solidFill>
                  <a:srgbClr val="663300"/>
                </a:solidFill>
                <a:latin typeface="Times New Roman" pitchFamily="18" charset="0"/>
                <a:cs typeface="Times New Roman" pitchFamily="18" charset="0"/>
              </a:rPr>
              <a:t>, Geoffrey</a:t>
            </a:r>
            <a:r>
              <a:rPr lang="en-US" sz="2400" kern="0" dirty="0">
                <a:solidFill>
                  <a:srgbClr val="CC3300"/>
                </a:solidFill>
                <a:latin typeface="Times New Roman" pitchFamily="18" charset="0"/>
                <a:cs typeface="Times New Roman" pitchFamily="18" charset="0"/>
              </a:rPr>
              <a:t>, A Linguistic Guide to English Poetry.</a:t>
            </a:r>
          </a:p>
          <a:p>
            <a:pPr lvl="0" algn="l" defTabSz="914400" rtl="0" fontAlgn="base">
              <a:spcBef>
                <a:spcPct val="20000"/>
              </a:spcBef>
              <a:spcAft>
                <a:spcPct val="0"/>
              </a:spcAft>
              <a:buClr>
                <a:srgbClr val="663300"/>
              </a:buClr>
              <a:buSzPct val="75000"/>
              <a:buNone/>
            </a:pPr>
            <a:r>
              <a:rPr lang="en-US" sz="2400" kern="0" dirty="0" smtClean="0">
                <a:solidFill>
                  <a:srgbClr val="663300"/>
                </a:solidFill>
                <a:latin typeface="Times New Roman" pitchFamily="18" charset="0"/>
                <a:cs typeface="Times New Roman" pitchFamily="18" charset="0"/>
              </a:rPr>
              <a:t>- </a:t>
            </a:r>
            <a:r>
              <a:rPr lang="en-US" sz="2400" kern="0" dirty="0" err="1" smtClean="0">
                <a:solidFill>
                  <a:srgbClr val="663300"/>
                </a:solidFill>
                <a:latin typeface="Times New Roman" pitchFamily="18" charset="0"/>
                <a:cs typeface="Times New Roman" pitchFamily="18" charset="0"/>
              </a:rPr>
              <a:t>Sebeok</a:t>
            </a:r>
            <a:r>
              <a:rPr lang="en-US" sz="2400" kern="0" dirty="0">
                <a:solidFill>
                  <a:srgbClr val="663300"/>
                </a:solidFill>
                <a:latin typeface="Times New Roman" pitchFamily="18" charset="0"/>
                <a:cs typeface="Times New Roman" pitchFamily="18" charset="0"/>
              </a:rPr>
              <a:t>, Thomas </a:t>
            </a:r>
            <a:r>
              <a:rPr lang="en-US" sz="2400" kern="0" dirty="0">
                <a:solidFill>
                  <a:srgbClr val="CC3300"/>
                </a:solidFill>
                <a:latin typeface="Times New Roman" pitchFamily="18" charset="0"/>
                <a:cs typeface="Times New Roman" pitchFamily="18" charset="0"/>
              </a:rPr>
              <a:t>, Style in Language.</a:t>
            </a:r>
            <a:r>
              <a:rPr lang="en-US" sz="2400" kern="0" dirty="0">
                <a:solidFill>
                  <a:srgbClr val="663300"/>
                </a:solidFill>
                <a:latin typeface="Times New Roman" pitchFamily="18" charset="0"/>
                <a:cs typeface="Times New Roman" pitchFamily="18" charset="0"/>
              </a:rPr>
              <a:t> </a:t>
            </a:r>
          </a:p>
          <a:p>
            <a:pPr lvl="0" algn="l" defTabSz="914400" fontAlgn="base">
              <a:spcBef>
                <a:spcPct val="20000"/>
              </a:spcBef>
              <a:spcAft>
                <a:spcPct val="0"/>
              </a:spcAft>
              <a:buClr>
                <a:srgbClr val="663300"/>
              </a:buClr>
              <a:buSzPct val="75000"/>
              <a:buNone/>
            </a:pPr>
            <a:r>
              <a:rPr lang="en-US" sz="2400" kern="0" dirty="0" smtClean="0">
                <a:solidFill>
                  <a:srgbClr val="663300"/>
                </a:solidFill>
                <a:latin typeface="Times New Roman" pitchFamily="18" charset="0"/>
                <a:cs typeface="Times New Roman" pitchFamily="18" charset="0"/>
              </a:rPr>
              <a:t>- Fowler</a:t>
            </a:r>
            <a:r>
              <a:rPr lang="en-US" sz="2400" kern="0" dirty="0">
                <a:solidFill>
                  <a:srgbClr val="663300"/>
                </a:solidFill>
                <a:latin typeface="Times New Roman" pitchFamily="18" charset="0"/>
                <a:cs typeface="Times New Roman" pitchFamily="18" charset="0"/>
              </a:rPr>
              <a:t>, Roger, </a:t>
            </a:r>
            <a:r>
              <a:rPr lang="en-US" sz="2400" kern="0" dirty="0">
                <a:solidFill>
                  <a:srgbClr val="CC3300"/>
                </a:solidFill>
                <a:latin typeface="Times New Roman" pitchFamily="18" charset="0"/>
                <a:cs typeface="Times New Roman" pitchFamily="18" charset="0"/>
              </a:rPr>
              <a:t>Essays on Style in </a:t>
            </a:r>
            <a:r>
              <a:rPr lang="en-US" sz="2400" kern="0" dirty="0" smtClean="0">
                <a:solidFill>
                  <a:srgbClr val="CC3300"/>
                </a:solidFill>
                <a:latin typeface="Times New Roman" pitchFamily="18" charset="0"/>
                <a:cs typeface="Times New Roman" pitchFamily="18" charset="0"/>
              </a:rPr>
              <a:t>Language.</a:t>
            </a:r>
          </a:p>
          <a:p>
            <a:pPr marL="0" indent="0" algn="l" fontAlgn="base">
              <a:spcBef>
                <a:spcPct val="20000"/>
              </a:spcBef>
              <a:spcAft>
                <a:spcPct val="0"/>
              </a:spcAft>
              <a:buClr>
                <a:srgbClr val="663300"/>
              </a:buClr>
              <a:buSzPct val="75000"/>
              <a:buNone/>
            </a:pPr>
            <a:r>
              <a:rPr lang="en-US" sz="2400" kern="0" dirty="0">
                <a:solidFill>
                  <a:srgbClr val="663300"/>
                </a:solidFill>
                <a:latin typeface="Times New Roman" pitchFamily="18" charset="0"/>
                <a:cs typeface="Times New Roman" pitchFamily="18" charset="0"/>
              </a:rPr>
              <a:t>These books are collections of articles, some of which were </a:t>
            </a:r>
            <a:r>
              <a:rPr lang="en-US" sz="2400" kern="0" dirty="0" smtClean="0">
                <a:solidFill>
                  <a:srgbClr val="663300"/>
                </a:solidFill>
                <a:latin typeface="Times New Roman" pitchFamily="18" charset="0"/>
                <a:cs typeface="Times New Roman" pitchFamily="18" charset="0"/>
              </a:rPr>
              <a:t>either conference papers or</a:t>
            </a:r>
            <a:r>
              <a:rPr lang="en-US" sz="2400" kern="0" dirty="0">
                <a:solidFill>
                  <a:srgbClr val="CC3300"/>
                </a:solidFill>
                <a:latin typeface="Times New Roman" pitchFamily="18" charset="0"/>
                <a:cs typeface="Times New Roman" pitchFamily="18" charset="0"/>
              </a:rPr>
              <a:t> </a:t>
            </a:r>
            <a:r>
              <a:rPr lang="en-US" sz="2400" kern="0" dirty="0">
                <a:solidFill>
                  <a:srgbClr val="663300"/>
                </a:solidFill>
                <a:latin typeface="Times New Roman" pitchFamily="18" charset="0"/>
                <a:cs typeface="Times New Roman" pitchFamily="18" charset="0"/>
              </a:rPr>
              <a:t>a</a:t>
            </a:r>
            <a:r>
              <a:rPr lang="en-US" sz="2400" kern="0" dirty="0" smtClean="0">
                <a:solidFill>
                  <a:srgbClr val="663300"/>
                </a:solidFill>
                <a:latin typeface="Times New Roman" pitchFamily="18" charset="0"/>
                <a:cs typeface="Times New Roman" pitchFamily="18" charset="0"/>
              </a:rPr>
              <a:t>rticles </a:t>
            </a:r>
            <a:r>
              <a:rPr lang="en-US" sz="2400" kern="0" dirty="0">
                <a:solidFill>
                  <a:srgbClr val="663300"/>
                </a:solidFill>
                <a:latin typeface="Times New Roman" pitchFamily="18" charset="0"/>
                <a:cs typeface="Times New Roman" pitchFamily="18" charset="0"/>
              </a:rPr>
              <a:t>published in journals</a:t>
            </a:r>
            <a:r>
              <a:rPr lang="en-US" sz="2400" kern="0" dirty="0" smtClean="0">
                <a:solidFill>
                  <a:srgbClr val="663300"/>
                </a:solidFill>
                <a:latin typeface="Times New Roman" pitchFamily="18" charset="0"/>
                <a:cs typeface="Times New Roman" pitchFamily="18" charset="0"/>
              </a:rPr>
              <a:t> </a:t>
            </a:r>
            <a:endParaRPr lang="en-US" sz="2400" kern="0" dirty="0">
              <a:solidFill>
                <a:srgbClr val="663300"/>
              </a:solidFill>
              <a:latin typeface="Times New Roman" pitchFamily="18" charset="0"/>
              <a:cs typeface="Times New Roman" pitchFamily="18" charset="0"/>
            </a:endParaRPr>
          </a:p>
        </p:txBody>
      </p:sp>
    </p:spTree>
    <p:extLst>
      <p:ext uri="{BB962C8B-B14F-4D97-AF65-F5344CB8AC3E}">
        <p14:creationId xmlns:p14="http://schemas.microsoft.com/office/powerpoint/2010/main" val="36381247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827" y="342900"/>
            <a:ext cx="8596668" cy="5363308"/>
          </a:xfrm>
          <a:solidFill>
            <a:schemeClr val="accent1">
              <a:lumMod val="20000"/>
              <a:lumOff val="80000"/>
            </a:schemeClr>
          </a:solidFill>
        </p:spPr>
        <p:txBody>
          <a:bodyPr>
            <a:noAutofit/>
          </a:bodyPr>
          <a:lstStyle/>
          <a:p>
            <a:pPr lvl="0" algn="just" defTabSz="914400" rtl="0" fontAlgn="base">
              <a:lnSpc>
                <a:spcPct val="200000"/>
              </a:lnSpc>
              <a:spcBef>
                <a:spcPct val="20000"/>
              </a:spcBef>
              <a:spcAft>
                <a:spcPct val="0"/>
              </a:spcAft>
              <a:buClr>
                <a:srgbClr val="663300"/>
              </a:buClr>
              <a:buSzPct val="75000"/>
              <a:buNone/>
            </a:pPr>
            <a:r>
              <a:rPr lang="en-US" sz="2800" kern="0" dirty="0" smtClean="0">
                <a:solidFill>
                  <a:srgbClr val="663300"/>
                </a:solidFill>
                <a:latin typeface="Times New Roman" pitchFamily="18" charset="0"/>
                <a:cs typeface="Times New Roman" pitchFamily="18" charset="0"/>
              </a:rPr>
              <a:t>   </a:t>
            </a:r>
            <a:r>
              <a:rPr lang="en-US" sz="2400" b="1" i="1" kern="0" dirty="0" smtClean="0">
                <a:solidFill>
                  <a:srgbClr val="FF0000"/>
                </a:solidFill>
                <a:latin typeface="Times New Roman" pitchFamily="18" charset="0"/>
                <a:cs typeface="Times New Roman" pitchFamily="18" charset="0"/>
              </a:rPr>
              <a:t>Stylistics</a:t>
            </a:r>
            <a:r>
              <a:rPr lang="en-US" sz="2400" kern="0" dirty="0" smtClean="0">
                <a:solidFill>
                  <a:srgbClr val="663300"/>
                </a:solidFill>
                <a:latin typeface="Times New Roman" pitchFamily="18" charset="0"/>
                <a:cs typeface="Times New Roman" pitchFamily="18" charset="0"/>
              </a:rPr>
              <a:t> must take into consideration the (output of the act of communication), but stylistics must also investigate the functional peculiarities of the means of communication which may ensure the effect sought. A current definition of stylistics and style is that structures, sequences and patterns which extend, or may extend, beyond the boundaries of individual sentences define style, and that the study of them is stylistics.</a:t>
            </a:r>
          </a:p>
          <a:p>
            <a:pPr lvl="0" algn="just" defTabSz="914400" rtl="0" fontAlgn="base">
              <a:lnSpc>
                <a:spcPct val="200000"/>
              </a:lnSpc>
              <a:spcBef>
                <a:spcPct val="20000"/>
              </a:spcBef>
              <a:spcAft>
                <a:spcPct val="0"/>
              </a:spcAft>
              <a:buClr>
                <a:srgbClr val="663300"/>
              </a:buClr>
              <a:buSzPct val="75000"/>
              <a:buNone/>
            </a:pPr>
            <a:endParaRPr lang="en-US" sz="2400" kern="0" dirty="0" smtClean="0">
              <a:solidFill>
                <a:srgbClr val="663300"/>
              </a:solidFill>
              <a:latin typeface="Times New Roman" pitchFamily="18" charset="0"/>
              <a:cs typeface="Times New Roman" pitchFamily="18" charset="0"/>
            </a:endParaRPr>
          </a:p>
          <a:p>
            <a:pPr lvl="0" algn="just" defTabSz="914400" rtl="0" fontAlgn="base">
              <a:lnSpc>
                <a:spcPct val="200000"/>
              </a:lnSpc>
              <a:spcBef>
                <a:spcPct val="20000"/>
              </a:spcBef>
              <a:spcAft>
                <a:spcPct val="0"/>
              </a:spcAft>
              <a:buClr>
                <a:srgbClr val="663300"/>
              </a:buClr>
              <a:buSzPct val="75000"/>
              <a:buNone/>
            </a:pPr>
            <a:endParaRPr lang="en-US" sz="2800" kern="0" dirty="0">
              <a:solidFill>
                <a:srgbClr val="663300"/>
              </a:solidFill>
              <a:latin typeface="Times New Roman" pitchFamily="18" charset="0"/>
              <a:cs typeface="Times New Roman" pitchFamily="18" charset="0"/>
            </a:endParaRPr>
          </a:p>
        </p:txBody>
      </p:sp>
    </p:spTree>
    <p:extLst>
      <p:ext uri="{BB962C8B-B14F-4D97-AF65-F5344CB8AC3E}">
        <p14:creationId xmlns:p14="http://schemas.microsoft.com/office/powerpoint/2010/main" val="18519386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xmlns="" id="{4AD3A254-A5D0-E74D-B3FB-AFF0AD9AA018}"/>
              </a:ext>
            </a:extLst>
          </p:cNvPr>
          <p:cNvSpPr/>
          <p:nvPr/>
        </p:nvSpPr>
        <p:spPr>
          <a:xfrm>
            <a:off x="70338" y="0"/>
            <a:ext cx="9873762" cy="6855210"/>
          </a:xfrm>
          <a:prstGeom prst="rect">
            <a:avLst/>
          </a:prstGeom>
          <a:solidFill>
            <a:schemeClr val="accent1">
              <a:lumMod val="20000"/>
              <a:lumOff val="80000"/>
            </a:schemeClr>
          </a:solidFill>
        </p:spPr>
        <p:txBody>
          <a:bodyPr wrap="square">
            <a:spAutoFit/>
          </a:bodyPr>
          <a:lstStyle/>
          <a:p>
            <a:pPr marL="342900" lvl="0" indent="-342900" algn="just" rtl="0" fontAlgn="base">
              <a:lnSpc>
                <a:spcPct val="200000"/>
              </a:lnSpc>
              <a:spcBef>
                <a:spcPct val="20000"/>
              </a:spcBef>
              <a:spcAft>
                <a:spcPct val="0"/>
              </a:spcAft>
              <a:buClr>
                <a:srgbClr val="663300"/>
              </a:buClr>
              <a:buSzPct val="75000"/>
            </a:pPr>
            <a:r>
              <a:rPr lang="en-US" sz="2400" kern="0" dirty="0">
                <a:solidFill>
                  <a:srgbClr val="000000"/>
                </a:solidFill>
                <a:latin typeface="Times New Roman" pitchFamily="18" charset="0"/>
                <a:cs typeface="Times New Roman" pitchFamily="18" charset="0"/>
              </a:rPr>
              <a:t> </a:t>
            </a:r>
            <a:r>
              <a:rPr lang="en-US" sz="2400" kern="0" dirty="0" smtClean="0">
                <a:solidFill>
                  <a:srgbClr val="000000"/>
                </a:solidFill>
                <a:latin typeface="Times New Roman" pitchFamily="18" charset="0"/>
                <a:cs typeface="Times New Roman" pitchFamily="18" charset="0"/>
              </a:rPr>
              <a:t>   </a:t>
            </a:r>
            <a:r>
              <a:rPr lang="en-US" sz="2800" kern="0" dirty="0" smtClean="0">
                <a:solidFill>
                  <a:srgbClr val="000000"/>
                </a:solidFill>
                <a:latin typeface="Times New Roman" pitchFamily="18" charset="0"/>
                <a:cs typeface="Times New Roman" pitchFamily="18" charset="0"/>
              </a:rPr>
              <a:t>Stylistics is the description and analysis of the variability of linguistic forms in actual language use. The concepts of (style) and (stylistic variation) in language rest on the general assumption that within the language system, the same content can be encoded in more than one linguistic form. </a:t>
            </a:r>
            <a:r>
              <a:rPr lang="en-US" sz="2800" kern="0" dirty="0" smtClean="0">
                <a:solidFill>
                  <a:srgbClr val="000000"/>
                </a:solidFill>
                <a:latin typeface="Times New Roman" pitchFamily="18" charset="0"/>
                <a:cs typeface="Times New Roman" pitchFamily="18" charset="0"/>
              </a:rPr>
              <a:t>Operation at all linguistic levels (e.g. lexicology, syntax, text linguistics, and intonation), </a:t>
            </a:r>
            <a:r>
              <a:rPr lang="en-US" sz="2800" kern="0" dirty="0" err="1" smtClean="0">
                <a:solidFill>
                  <a:srgbClr val="000000"/>
                </a:solidFill>
                <a:latin typeface="Times New Roman" pitchFamily="18" charset="0"/>
                <a:cs typeface="Times New Roman" pitchFamily="18" charset="0"/>
              </a:rPr>
              <a:t>stylisticians</a:t>
            </a:r>
            <a:r>
              <a:rPr lang="en-US" sz="2800" kern="0" dirty="0" smtClean="0">
                <a:solidFill>
                  <a:srgbClr val="000000"/>
                </a:solidFill>
                <a:latin typeface="Times New Roman" pitchFamily="18" charset="0"/>
                <a:cs typeface="Times New Roman" pitchFamily="18" charset="0"/>
              </a:rPr>
              <a:t> analyze both the style of specific texts and stylistic variation across texts. </a:t>
            </a:r>
            <a:endParaRPr lang="en-US" sz="2400" kern="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7593565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6331" y="246185"/>
            <a:ext cx="8836269" cy="5755422"/>
          </a:xfrm>
          <a:prstGeom prst="rect">
            <a:avLst/>
          </a:prstGeom>
          <a:solidFill>
            <a:schemeClr val="accent1">
              <a:lumMod val="20000"/>
              <a:lumOff val="80000"/>
            </a:schemeClr>
          </a:solidFill>
        </p:spPr>
        <p:txBody>
          <a:bodyPr wrap="square">
            <a:spAutoFit/>
          </a:bodyPr>
          <a:lstStyle/>
          <a:p>
            <a:pPr marL="342900" lvl="0" indent="-342900" algn="just" rtl="0" eaLnBrk="0" fontAlgn="base" hangingPunct="0">
              <a:lnSpc>
                <a:spcPct val="200000"/>
              </a:lnSpc>
              <a:spcBef>
                <a:spcPct val="20000"/>
              </a:spcBef>
              <a:spcAft>
                <a:spcPct val="0"/>
              </a:spcAft>
              <a:buClr>
                <a:srgbClr val="663300"/>
              </a:buClr>
              <a:buSzPct val="75000"/>
              <a:buFont typeface="Wingdings" pitchFamily="2" charset="2"/>
              <a:buChar char="p"/>
            </a:pPr>
            <a:r>
              <a:rPr lang="en-US" sz="2000" kern="0" dirty="0" smtClean="0">
                <a:solidFill>
                  <a:srgbClr val="000000"/>
                </a:solidFill>
                <a:latin typeface="Times New Roman" pitchFamily="18" charset="0"/>
                <a:cs typeface="Times New Roman" pitchFamily="18" charset="0"/>
              </a:rPr>
              <a:t>Therefore, Stylistics </a:t>
            </a:r>
            <a:r>
              <a:rPr lang="en-US" sz="2000" kern="0" dirty="0">
                <a:solidFill>
                  <a:srgbClr val="000000"/>
                </a:solidFill>
                <a:latin typeface="Times New Roman" pitchFamily="18" charset="0"/>
                <a:cs typeface="Times New Roman" pitchFamily="18" charset="0"/>
              </a:rPr>
              <a:t>is concerned with the examination of </a:t>
            </a:r>
            <a:r>
              <a:rPr lang="en-US" sz="2000" b="1" kern="0" dirty="0">
                <a:solidFill>
                  <a:srgbClr val="000000"/>
                </a:solidFill>
                <a:latin typeface="Times New Roman" pitchFamily="18" charset="0"/>
                <a:cs typeface="Times New Roman" pitchFamily="18" charset="0"/>
              </a:rPr>
              <a:t>grammar</a:t>
            </a:r>
            <a:r>
              <a:rPr lang="en-US" sz="2000" kern="0" dirty="0">
                <a:solidFill>
                  <a:srgbClr val="000000"/>
                </a:solidFill>
                <a:latin typeface="Times New Roman" pitchFamily="18" charset="0"/>
                <a:cs typeface="Times New Roman" pitchFamily="18" charset="0"/>
              </a:rPr>
              <a:t>, lexis, </a:t>
            </a:r>
            <a:r>
              <a:rPr lang="en-US" sz="2000" b="1" kern="0" dirty="0">
                <a:solidFill>
                  <a:srgbClr val="000000"/>
                </a:solidFill>
                <a:latin typeface="Times New Roman" pitchFamily="18" charset="0"/>
                <a:cs typeface="Times New Roman" pitchFamily="18" charset="0"/>
              </a:rPr>
              <a:t>semantics</a:t>
            </a:r>
            <a:r>
              <a:rPr lang="en-US" sz="2000" kern="0" dirty="0">
                <a:solidFill>
                  <a:srgbClr val="000000"/>
                </a:solidFill>
                <a:latin typeface="Times New Roman" pitchFamily="18" charset="0"/>
                <a:cs typeface="Times New Roman" pitchFamily="18" charset="0"/>
              </a:rPr>
              <a:t>, as well as</a:t>
            </a:r>
            <a:r>
              <a:rPr lang="en-US" sz="2000" b="1" kern="0" dirty="0">
                <a:solidFill>
                  <a:srgbClr val="000000"/>
                </a:solidFill>
                <a:latin typeface="Times New Roman" pitchFamily="18" charset="0"/>
                <a:cs typeface="Times New Roman" pitchFamily="18" charset="0"/>
              </a:rPr>
              <a:t> phonological properties</a:t>
            </a:r>
            <a:r>
              <a:rPr lang="en-US" sz="2000" kern="0" dirty="0">
                <a:solidFill>
                  <a:srgbClr val="000000"/>
                </a:solidFill>
                <a:latin typeface="Times New Roman" pitchFamily="18" charset="0"/>
                <a:cs typeface="Times New Roman" pitchFamily="18" charset="0"/>
              </a:rPr>
              <a:t> and </a:t>
            </a:r>
            <a:r>
              <a:rPr lang="en-US" sz="2000" b="1" kern="0" dirty="0">
                <a:solidFill>
                  <a:srgbClr val="000000"/>
                </a:solidFill>
                <a:latin typeface="Times New Roman" pitchFamily="18" charset="0"/>
                <a:cs typeface="Times New Roman" pitchFamily="18" charset="0"/>
              </a:rPr>
              <a:t>discursive</a:t>
            </a:r>
            <a:r>
              <a:rPr lang="en-US" sz="2000" kern="0" dirty="0">
                <a:solidFill>
                  <a:srgbClr val="000000"/>
                </a:solidFill>
                <a:latin typeface="Times New Roman" pitchFamily="18" charset="0"/>
                <a:cs typeface="Times New Roman" pitchFamily="18" charset="0"/>
              </a:rPr>
              <a:t> </a:t>
            </a:r>
            <a:r>
              <a:rPr lang="en-US" sz="2000" b="1" kern="0" dirty="0">
                <a:solidFill>
                  <a:srgbClr val="000000"/>
                </a:solidFill>
                <a:latin typeface="Times New Roman" pitchFamily="18" charset="0"/>
                <a:cs typeface="Times New Roman" pitchFamily="18" charset="0"/>
              </a:rPr>
              <a:t>devices</a:t>
            </a:r>
            <a:r>
              <a:rPr lang="en-US" sz="2000" kern="0" dirty="0">
                <a:solidFill>
                  <a:srgbClr val="000000"/>
                </a:solidFill>
                <a:latin typeface="Times New Roman" pitchFamily="18" charset="0"/>
                <a:cs typeface="Times New Roman" pitchFamily="18" charset="0"/>
              </a:rPr>
              <a:t> .</a:t>
            </a:r>
          </a:p>
          <a:p>
            <a:pPr marL="342900" lvl="0" indent="-342900" algn="just" rtl="0" eaLnBrk="0" fontAlgn="base" hangingPunct="0">
              <a:lnSpc>
                <a:spcPct val="200000"/>
              </a:lnSpc>
              <a:spcBef>
                <a:spcPct val="20000"/>
              </a:spcBef>
              <a:spcAft>
                <a:spcPct val="0"/>
              </a:spcAft>
              <a:buClr>
                <a:srgbClr val="663300"/>
              </a:buClr>
              <a:buSzPct val="75000"/>
              <a:buFont typeface="Wingdings" pitchFamily="2" charset="2"/>
              <a:buChar char="p"/>
            </a:pPr>
            <a:r>
              <a:rPr lang="en-GB" sz="2000" kern="0" dirty="0">
                <a:solidFill>
                  <a:srgbClr val="FF0000"/>
                </a:solidFill>
                <a:latin typeface="Times New Roman" pitchFamily="18" charset="0"/>
                <a:cs typeface="Times New Roman" pitchFamily="18" charset="0"/>
              </a:rPr>
              <a:t>We use the term </a:t>
            </a:r>
            <a:r>
              <a:rPr lang="en-GB" sz="2000" b="1" kern="0" dirty="0">
                <a:solidFill>
                  <a:srgbClr val="FF0000"/>
                </a:solidFill>
                <a:latin typeface="Times New Roman" pitchFamily="18" charset="0"/>
                <a:cs typeface="Times New Roman" pitchFamily="18" charset="0"/>
              </a:rPr>
              <a:t>discursive devices</a:t>
            </a:r>
            <a:r>
              <a:rPr lang="en-GB" sz="2000" kern="0" dirty="0">
                <a:solidFill>
                  <a:srgbClr val="FF0000"/>
                </a:solidFill>
                <a:latin typeface="Times New Roman" pitchFamily="18" charset="0"/>
                <a:cs typeface="Times New Roman" pitchFamily="18" charset="0"/>
              </a:rPr>
              <a:t> to refer to the micro-linguistic tools that people use in interaction in order to construct a particular version of the world and their relationship to </a:t>
            </a:r>
            <a:r>
              <a:rPr lang="en-GB" sz="2000" kern="0" dirty="0" smtClean="0">
                <a:solidFill>
                  <a:srgbClr val="FF0000"/>
                </a:solidFill>
                <a:latin typeface="Times New Roman" pitchFamily="18" charset="0"/>
                <a:cs typeface="Times New Roman" pitchFamily="18" charset="0"/>
              </a:rPr>
              <a:t>it.</a:t>
            </a:r>
            <a:endParaRPr lang="en-GB" sz="2000" kern="0" dirty="0">
              <a:solidFill>
                <a:srgbClr val="FF0000"/>
              </a:solidFill>
              <a:latin typeface="Times New Roman" pitchFamily="18" charset="0"/>
              <a:cs typeface="Times New Roman" pitchFamily="18" charset="0"/>
            </a:endParaRPr>
          </a:p>
          <a:p>
            <a:pPr marL="342900" lvl="0" indent="-342900" algn="just" rtl="0" eaLnBrk="0" fontAlgn="base" hangingPunct="0">
              <a:lnSpc>
                <a:spcPct val="200000"/>
              </a:lnSpc>
              <a:spcBef>
                <a:spcPct val="20000"/>
              </a:spcBef>
              <a:spcAft>
                <a:spcPct val="0"/>
              </a:spcAft>
              <a:buClr>
                <a:srgbClr val="663300"/>
              </a:buClr>
              <a:buSzPct val="75000"/>
              <a:buFont typeface="Wingdings" pitchFamily="2" charset="2"/>
              <a:buChar char="p"/>
            </a:pPr>
            <a:r>
              <a:rPr lang="en-US" sz="2000" kern="0" dirty="0">
                <a:solidFill>
                  <a:srgbClr val="0070C0"/>
                </a:solidFill>
                <a:latin typeface="Times New Roman" pitchFamily="18" charset="0"/>
                <a:cs typeface="Times New Roman" pitchFamily="18" charset="0"/>
              </a:rPr>
              <a:t>It might seem that the same issues are investigated by </a:t>
            </a:r>
            <a:r>
              <a:rPr lang="en-US" sz="2000" b="1" kern="0" dirty="0">
                <a:solidFill>
                  <a:srgbClr val="0070C0"/>
                </a:solidFill>
                <a:latin typeface="Times New Roman" pitchFamily="18" charset="0"/>
                <a:cs typeface="Times New Roman" pitchFamily="18" charset="0"/>
              </a:rPr>
              <a:t>sociolinguistics</a:t>
            </a:r>
            <a:r>
              <a:rPr lang="en-US" sz="2000" kern="0" dirty="0">
                <a:solidFill>
                  <a:srgbClr val="0070C0"/>
                </a:solidFill>
                <a:latin typeface="Times New Roman" pitchFamily="18" charset="0"/>
                <a:cs typeface="Times New Roman" pitchFamily="18" charset="0"/>
              </a:rPr>
              <a:t> , and indeed that is the case, however sociolinguistics analyses the above mentioned issues seen as </a:t>
            </a:r>
            <a:r>
              <a:rPr lang="en-US" sz="2000" kern="0" dirty="0" smtClean="0">
                <a:solidFill>
                  <a:srgbClr val="0070C0"/>
                </a:solidFill>
                <a:latin typeface="Times New Roman" pitchFamily="18" charset="0"/>
                <a:cs typeface="Times New Roman" pitchFamily="18" charset="0"/>
              </a:rPr>
              <a:t>dependent </a:t>
            </a:r>
            <a:r>
              <a:rPr lang="en-US" sz="2000" kern="0" dirty="0">
                <a:solidFill>
                  <a:srgbClr val="0070C0"/>
                </a:solidFill>
                <a:latin typeface="Times New Roman" pitchFamily="18" charset="0"/>
                <a:cs typeface="Times New Roman" pitchFamily="18" charset="0"/>
              </a:rPr>
              <a:t>on the social class, gender ,age ,</a:t>
            </a:r>
            <a:r>
              <a:rPr lang="en-US" sz="2000" kern="0" dirty="0" err="1">
                <a:solidFill>
                  <a:srgbClr val="0070C0"/>
                </a:solidFill>
                <a:latin typeface="Times New Roman" pitchFamily="18" charset="0"/>
                <a:cs typeface="Times New Roman" pitchFamily="18" charset="0"/>
              </a:rPr>
              <a:t>etc</a:t>
            </a:r>
            <a:r>
              <a:rPr lang="en-US" sz="2000" kern="0" dirty="0">
                <a:solidFill>
                  <a:srgbClr val="0070C0"/>
                </a:solidFill>
                <a:latin typeface="Times New Roman" pitchFamily="18" charset="0"/>
                <a:cs typeface="Times New Roman" pitchFamily="18" charset="0"/>
              </a:rPr>
              <a:t> , while stylistics is more  interested in the significance of function that the style </a:t>
            </a:r>
            <a:r>
              <a:rPr lang="en-US" sz="2000" kern="0" dirty="0" smtClean="0">
                <a:solidFill>
                  <a:srgbClr val="0070C0"/>
                </a:solidFill>
                <a:latin typeface="Times New Roman" pitchFamily="18" charset="0"/>
                <a:cs typeface="Times New Roman" pitchFamily="18" charset="0"/>
              </a:rPr>
              <a:t>fulfills</a:t>
            </a:r>
            <a:r>
              <a:rPr lang="en-US" sz="2000" kern="0" dirty="0" smtClean="0">
                <a:solidFill>
                  <a:srgbClr val="000000"/>
                </a:solidFill>
                <a:latin typeface="Times New Roman" pitchFamily="18" charset="0"/>
                <a:cs typeface="Times New Roman" pitchFamily="18" charset="0"/>
              </a:rPr>
              <a:t>. </a:t>
            </a:r>
            <a:endParaRPr lang="en-US" sz="2000" kern="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6803943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41838" y="-77228"/>
            <a:ext cx="8660424" cy="6740307"/>
          </a:xfrm>
          <a:prstGeom prst="rect">
            <a:avLst/>
          </a:prstGeom>
        </p:spPr>
        <p:txBody>
          <a:bodyPr wrap="square">
            <a:spAutoFit/>
          </a:bodyPr>
          <a:lstStyle/>
          <a:p>
            <a:pPr marL="342900" lvl="0" indent="-342900" algn="just" rtl="0" eaLnBrk="0" fontAlgn="base" hangingPunct="0">
              <a:lnSpc>
                <a:spcPct val="200000"/>
              </a:lnSpc>
              <a:spcBef>
                <a:spcPct val="20000"/>
              </a:spcBef>
              <a:spcAft>
                <a:spcPct val="0"/>
              </a:spcAft>
              <a:buClr>
                <a:srgbClr val="663300"/>
              </a:buClr>
              <a:buSzPct val="75000"/>
              <a:buFont typeface="Wingdings" pitchFamily="2" charset="2"/>
              <a:buChar char="p"/>
            </a:pPr>
            <a:r>
              <a:rPr lang="en-US" sz="2400" kern="0" dirty="0">
                <a:solidFill>
                  <a:srgbClr val="000000"/>
                </a:solidFill>
                <a:latin typeface="Times New Roman" pitchFamily="18" charset="0"/>
                <a:cs typeface="Times New Roman" pitchFamily="18" charset="0"/>
              </a:rPr>
              <a:t>Stylistics examines oral and written texts in order to determine crucial characteristic linguistic properties, structures and patterns influencing perception of the texts. Thus, it can be said that this branch of linguistics </a:t>
            </a:r>
            <a:r>
              <a:rPr lang="en-US" sz="2400" kern="0" dirty="0" smtClean="0">
                <a:solidFill>
                  <a:srgbClr val="000000"/>
                </a:solidFill>
                <a:latin typeface="Times New Roman" pitchFamily="18" charset="0"/>
                <a:cs typeface="Times New Roman" pitchFamily="18" charset="0"/>
              </a:rPr>
              <a:t>is </a:t>
            </a:r>
            <a:r>
              <a:rPr lang="en-US" sz="2400" kern="0" dirty="0">
                <a:solidFill>
                  <a:srgbClr val="000000"/>
                </a:solidFill>
                <a:latin typeface="Times New Roman" pitchFamily="18" charset="0"/>
                <a:cs typeface="Times New Roman" pitchFamily="18" charset="0"/>
              </a:rPr>
              <a:t>related to </a:t>
            </a:r>
            <a:r>
              <a:rPr lang="en-US" sz="2400" b="1" kern="0" dirty="0">
                <a:solidFill>
                  <a:srgbClr val="FF0000"/>
                </a:solidFill>
                <a:latin typeface="Times New Roman" pitchFamily="18" charset="0"/>
                <a:cs typeface="Times New Roman" pitchFamily="18" charset="0"/>
              </a:rPr>
              <a:t>discourse analysis</a:t>
            </a:r>
            <a:r>
              <a:rPr lang="en-US" sz="2400" kern="0" dirty="0">
                <a:solidFill>
                  <a:srgbClr val="FF0000"/>
                </a:solidFill>
                <a:latin typeface="Times New Roman" pitchFamily="18" charset="0"/>
                <a:cs typeface="Times New Roman" pitchFamily="18" charset="0"/>
              </a:rPr>
              <a:t> </a:t>
            </a:r>
            <a:r>
              <a:rPr lang="en-US" sz="2400" kern="0" dirty="0">
                <a:solidFill>
                  <a:srgbClr val="000000"/>
                </a:solidFill>
                <a:latin typeface="Times New Roman" pitchFamily="18" charset="0"/>
                <a:cs typeface="Times New Roman" pitchFamily="18" charset="0"/>
              </a:rPr>
              <a:t>, in particular </a:t>
            </a:r>
            <a:r>
              <a:rPr lang="en-US" sz="2400" b="1" kern="0" dirty="0">
                <a:solidFill>
                  <a:srgbClr val="0070C0"/>
                </a:solidFill>
                <a:latin typeface="Times New Roman" pitchFamily="18" charset="0"/>
                <a:cs typeface="Times New Roman" pitchFamily="18" charset="0"/>
              </a:rPr>
              <a:t>critical discourse analysis </a:t>
            </a:r>
            <a:r>
              <a:rPr lang="en-US" sz="2400" kern="0" dirty="0">
                <a:solidFill>
                  <a:srgbClr val="000000"/>
                </a:solidFill>
                <a:latin typeface="Times New Roman" pitchFamily="18" charset="0"/>
                <a:cs typeface="Times New Roman" pitchFamily="18" charset="0"/>
              </a:rPr>
              <a:t>, and </a:t>
            </a:r>
            <a:r>
              <a:rPr lang="en-US" sz="2400" b="1" kern="0" dirty="0">
                <a:solidFill>
                  <a:schemeClr val="accent5">
                    <a:lumMod val="75000"/>
                  </a:schemeClr>
                </a:solidFill>
                <a:latin typeface="Times New Roman" pitchFamily="18" charset="0"/>
                <a:cs typeface="Times New Roman" pitchFamily="18" charset="0"/>
              </a:rPr>
              <a:t>pragmatics</a:t>
            </a:r>
            <a:r>
              <a:rPr lang="en-US" sz="2400" kern="0" dirty="0">
                <a:solidFill>
                  <a:srgbClr val="000000"/>
                </a:solidFill>
                <a:latin typeface="Times New Roman" pitchFamily="18" charset="0"/>
                <a:cs typeface="Times New Roman" pitchFamily="18" charset="0"/>
              </a:rPr>
              <a:t>. Owing to the fact that at the beginning of the </a:t>
            </a:r>
            <a:r>
              <a:rPr lang="en-US" sz="2400" kern="0" dirty="0" smtClean="0">
                <a:solidFill>
                  <a:srgbClr val="000000"/>
                </a:solidFill>
                <a:latin typeface="Times New Roman" pitchFamily="18" charset="0"/>
                <a:cs typeface="Times New Roman" pitchFamily="18" charset="0"/>
              </a:rPr>
              <a:t>development </a:t>
            </a:r>
            <a:r>
              <a:rPr lang="en-US" sz="2400" kern="0" dirty="0">
                <a:solidFill>
                  <a:srgbClr val="000000"/>
                </a:solidFill>
                <a:latin typeface="Times New Roman" pitchFamily="18" charset="0"/>
                <a:cs typeface="Times New Roman" pitchFamily="18" charset="0"/>
              </a:rPr>
              <a:t>of this study the major part of the stylistic investigation was concerned with the analysis of literary texts it is sometimes called </a:t>
            </a:r>
            <a:r>
              <a:rPr lang="en-US" sz="2400" i="1" kern="0" dirty="0">
                <a:solidFill>
                  <a:schemeClr val="accent5"/>
                </a:solidFill>
                <a:latin typeface="Times New Roman" pitchFamily="18" charset="0"/>
                <a:cs typeface="Times New Roman" pitchFamily="18" charset="0"/>
              </a:rPr>
              <a:t>literary linguistics</a:t>
            </a:r>
            <a:r>
              <a:rPr lang="en-US" sz="2400" kern="0" dirty="0">
                <a:solidFill>
                  <a:srgbClr val="000000"/>
                </a:solidFill>
                <a:latin typeface="Times New Roman" pitchFamily="18" charset="0"/>
                <a:cs typeface="Times New Roman" pitchFamily="18" charset="0"/>
              </a:rPr>
              <a:t>, or </a:t>
            </a:r>
            <a:r>
              <a:rPr lang="en-US" sz="2400" i="1" kern="0" dirty="0">
                <a:solidFill>
                  <a:schemeClr val="accent5"/>
                </a:solidFill>
                <a:latin typeface="Times New Roman" pitchFamily="18" charset="0"/>
                <a:cs typeface="Times New Roman" pitchFamily="18" charset="0"/>
              </a:rPr>
              <a:t>literary stylistics</a:t>
            </a:r>
            <a:r>
              <a:rPr lang="en-US" sz="2400" kern="0" dirty="0">
                <a:solidFill>
                  <a:schemeClr val="accent5"/>
                </a:solidFill>
                <a:latin typeface="Times New Roman" pitchFamily="18" charset="0"/>
                <a:cs typeface="Times New Roman" pitchFamily="18" charset="0"/>
              </a:rPr>
              <a:t>. </a:t>
            </a:r>
          </a:p>
        </p:txBody>
      </p:sp>
    </p:spTree>
    <p:extLst>
      <p:ext uri="{BB962C8B-B14F-4D97-AF65-F5344CB8AC3E}">
        <p14:creationId xmlns:p14="http://schemas.microsoft.com/office/powerpoint/2010/main" val="22848877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12177" y="151620"/>
            <a:ext cx="8651631" cy="5224315"/>
          </a:xfrm>
          <a:prstGeom prst="rect">
            <a:avLst/>
          </a:prstGeom>
        </p:spPr>
        <p:txBody>
          <a:bodyPr wrap="square">
            <a:spAutoFit/>
          </a:bodyPr>
          <a:lstStyle/>
          <a:p>
            <a:pPr marL="342900" lvl="0" indent="-342900" algn="just" rtl="0" eaLnBrk="0" fontAlgn="base" hangingPunct="0">
              <a:lnSpc>
                <a:spcPct val="200000"/>
              </a:lnSpc>
              <a:spcBef>
                <a:spcPct val="20000"/>
              </a:spcBef>
              <a:spcAft>
                <a:spcPct val="0"/>
              </a:spcAft>
              <a:buClr>
                <a:srgbClr val="663300"/>
              </a:buClr>
              <a:buSzPct val="75000"/>
              <a:buFont typeface="Wingdings" pitchFamily="2" charset="2"/>
              <a:buChar char="p"/>
            </a:pPr>
            <a:r>
              <a:rPr lang="en-US" sz="2400" kern="0" dirty="0">
                <a:solidFill>
                  <a:srgbClr val="000000"/>
                </a:solidFill>
                <a:latin typeface="Times New Roman" pitchFamily="18" charset="0"/>
                <a:cs typeface="Times New Roman" pitchFamily="18" charset="0"/>
              </a:rPr>
              <a:t>Nowadays, however, linguists study various kinds of texts, such as manuals, </a:t>
            </a:r>
            <a:r>
              <a:rPr lang="en-US" sz="2400" kern="0" dirty="0" smtClean="0">
                <a:solidFill>
                  <a:srgbClr val="000000"/>
                </a:solidFill>
                <a:latin typeface="Times New Roman" pitchFamily="18" charset="0"/>
                <a:cs typeface="Times New Roman" pitchFamily="18" charset="0"/>
              </a:rPr>
              <a:t>recipes, as </a:t>
            </a:r>
            <a:r>
              <a:rPr lang="en-US" sz="2400" kern="0" dirty="0">
                <a:solidFill>
                  <a:srgbClr val="000000"/>
                </a:solidFill>
                <a:latin typeface="Times New Roman" pitchFamily="18" charset="0"/>
                <a:cs typeface="Times New Roman" pitchFamily="18" charset="0"/>
              </a:rPr>
              <a:t>well as novels and advertisements . </a:t>
            </a:r>
            <a:endParaRPr lang="en-US" sz="2400" kern="0" dirty="0" smtClean="0">
              <a:solidFill>
                <a:srgbClr val="000000"/>
              </a:solidFill>
              <a:latin typeface="Times New Roman" pitchFamily="18" charset="0"/>
              <a:cs typeface="Times New Roman" pitchFamily="18" charset="0"/>
            </a:endParaRPr>
          </a:p>
          <a:p>
            <a:pPr marL="342900" lvl="0" indent="-342900" algn="just" rtl="0" eaLnBrk="0" fontAlgn="base" hangingPunct="0">
              <a:lnSpc>
                <a:spcPct val="200000"/>
              </a:lnSpc>
              <a:spcBef>
                <a:spcPct val="20000"/>
              </a:spcBef>
              <a:spcAft>
                <a:spcPct val="0"/>
              </a:spcAft>
              <a:buClr>
                <a:srgbClr val="663300"/>
              </a:buClr>
              <a:buSzPct val="75000"/>
              <a:buFont typeface="Wingdings" pitchFamily="2" charset="2"/>
              <a:buChar char="p"/>
            </a:pPr>
            <a:r>
              <a:rPr lang="en-US" sz="2400" kern="0" dirty="0" smtClean="0">
                <a:solidFill>
                  <a:srgbClr val="000000"/>
                </a:solidFill>
                <a:latin typeface="Times New Roman" pitchFamily="18" charset="0"/>
                <a:cs typeface="Times New Roman" pitchFamily="18" charset="0"/>
              </a:rPr>
              <a:t>It </a:t>
            </a:r>
            <a:r>
              <a:rPr lang="en-US" sz="2400" kern="0" dirty="0">
                <a:solidFill>
                  <a:srgbClr val="000000"/>
                </a:solidFill>
                <a:latin typeface="Times New Roman" pitchFamily="18" charset="0"/>
                <a:cs typeface="Times New Roman" pitchFamily="18" charset="0"/>
              </a:rPr>
              <a:t>is vital to add here that none of the text types is discriminated and thought to be more  important than </a:t>
            </a:r>
            <a:r>
              <a:rPr lang="en-US" sz="2400" kern="0" dirty="0" smtClean="0">
                <a:solidFill>
                  <a:srgbClr val="000000"/>
                </a:solidFill>
                <a:latin typeface="Times New Roman" pitchFamily="18" charset="0"/>
                <a:cs typeface="Times New Roman" pitchFamily="18" charset="0"/>
              </a:rPr>
              <a:t>others. In </a:t>
            </a:r>
            <a:r>
              <a:rPr lang="en-US" sz="2400" kern="0" dirty="0">
                <a:solidFill>
                  <a:srgbClr val="000000"/>
                </a:solidFill>
                <a:latin typeface="Times New Roman" pitchFamily="18" charset="0"/>
                <a:cs typeface="Times New Roman" pitchFamily="18" charset="0"/>
              </a:rPr>
              <a:t>addition to that , in the recent year so called </a:t>
            </a:r>
            <a:r>
              <a:rPr lang="en-US" sz="2400" b="1" kern="0" dirty="0">
                <a:solidFill>
                  <a:schemeClr val="accent5"/>
                </a:solidFill>
                <a:latin typeface="Times New Roman" pitchFamily="18" charset="0"/>
                <a:cs typeface="Times New Roman" pitchFamily="18" charset="0"/>
              </a:rPr>
              <a:t>' media-discourses' </a:t>
            </a:r>
            <a:r>
              <a:rPr lang="en-US" sz="2400" kern="0" dirty="0">
                <a:solidFill>
                  <a:srgbClr val="000000"/>
                </a:solidFill>
                <a:latin typeface="Times New Roman" pitchFamily="18" charset="0"/>
                <a:cs typeface="Times New Roman" pitchFamily="18" charset="0"/>
              </a:rPr>
              <a:t>such as films, news reports, song lyrics and political speeches have all been within the scope of   interest of stylistics.</a:t>
            </a:r>
          </a:p>
        </p:txBody>
      </p:sp>
    </p:spTree>
    <p:extLst>
      <p:ext uri="{BB962C8B-B14F-4D97-AF65-F5344CB8AC3E}">
        <p14:creationId xmlns:p14="http://schemas.microsoft.com/office/powerpoint/2010/main" val="161505065"/>
      </p:ext>
    </p:extLst>
  </p:cSld>
  <p:clrMapOvr>
    <a:masterClrMapping/>
  </p:clrMapOvr>
  <p:timing>
    <p:tnLst>
      <p:par>
        <p:cTn id="1" dur="indefinite" restart="never" nodeType="tmRoot"/>
      </p:par>
    </p:tnLst>
  </p:timing>
</p:sld>
</file>

<file path=ppt/theme/theme1.xml><?xml version="1.0" encoding="utf-8"?>
<a:theme xmlns:a="http://schemas.openxmlformats.org/drawingml/2006/main" name="واجهة">
  <a:themeElements>
    <a:clrScheme name="واجهة">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واجهة">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واجهة">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{5FB2B2ED-AF7E-0545-BBFF-7C4002ABA0CF}tf10001060</Template>
  <TotalTime>560</TotalTime>
  <Words>1277</Words>
  <Application>Microsoft Office PowerPoint</Application>
  <PresentationFormat>Custom</PresentationFormat>
  <Paragraphs>74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واجهة</vt:lpstr>
      <vt:lpstr>PowerPoint Presentation</vt:lpstr>
      <vt:lpstr>What Is Stylistics?  Stylistics is the science which explores how readers interact with the language of (mainly literary) texts in order to explain how we understand, and are affected by  texts when we read them.     </vt:lpstr>
      <vt:lpstr>PowerPoint Presentation</vt:lpstr>
      <vt:lpstr>Definition of Stylistics (continued)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Naimah Alghamdi</dc:creator>
  <cp:lastModifiedBy>l nasr</cp:lastModifiedBy>
  <cp:revision>73</cp:revision>
  <dcterms:created xsi:type="dcterms:W3CDTF">2018-11-04T08:09:30Z</dcterms:created>
  <dcterms:modified xsi:type="dcterms:W3CDTF">2020-04-11T11:34:04Z</dcterms:modified>
</cp:coreProperties>
</file>